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9" r:id="rId3"/>
    <p:sldId id="276" r:id="rId4"/>
    <p:sldId id="257" r:id="rId5"/>
    <p:sldId id="258" r:id="rId6"/>
    <p:sldId id="269" r:id="rId7"/>
    <p:sldId id="272" r:id="rId8"/>
    <p:sldId id="282" r:id="rId9"/>
    <p:sldId id="278" r:id="rId10"/>
    <p:sldId id="283" r:id="rId11"/>
    <p:sldId id="279" r:id="rId12"/>
    <p:sldId id="284" r:id="rId13"/>
    <p:sldId id="277" r:id="rId14"/>
    <p:sldId id="280" r:id="rId15"/>
    <p:sldId id="265" r:id="rId16"/>
    <p:sldId id="281" r:id="rId17"/>
    <p:sldId id="287" r:id="rId18"/>
    <p:sldId id="288" r:id="rId19"/>
    <p:sldId id="289" r:id="rId20"/>
    <p:sldId id="290" r:id="rId21"/>
    <p:sldId id="291" r:id="rId22"/>
    <p:sldId id="292" r:id="rId23"/>
    <p:sldId id="275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2C2C"/>
    <a:srgbClr val="00B0F0"/>
    <a:srgbClr val="0D8B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07" autoAdjust="0"/>
    <p:restoredTop sz="94599"/>
  </p:normalViewPr>
  <p:slideViewPr>
    <p:cSldViewPr snapToGrid="0" showGuides="1">
      <p:cViewPr varScale="1">
        <p:scale>
          <a:sx n="85" d="100"/>
          <a:sy n="85" d="100"/>
        </p:scale>
        <p:origin x="204" y="66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62F5BD-5648-4223-8D90-D5276EA4D7E0}" type="datetimeFigureOut">
              <a:rPr lang="zh-CN" altLang="en-US" smtClean="0"/>
              <a:pPr/>
              <a:t>2018/6/4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92002F-FB5B-4646-BA5E-A49F3E4D26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09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486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49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833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382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115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179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2018/6/4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575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2018/6/4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184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2018/6/4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609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093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391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2B589-21DE-46A2-AF91-CC043ECE94FC}" type="datetimeFigureOut">
              <a:rPr lang="zh-CN" altLang="en-US" smtClean="0"/>
              <a:pPr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47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0" y="0"/>
            <a:ext cx="4312920" cy="284988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940040" y="3992880"/>
            <a:ext cx="4130040" cy="271272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421424" y="2555717"/>
            <a:ext cx="77467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</a:rPr>
              <a:t>大气环境污染</a:t>
            </a:r>
            <a:r>
              <a:rPr lang="zh-CN" altLang="en-US" sz="4800" dirty="0" smtClean="0">
                <a:solidFill>
                  <a:schemeClr val="bg1"/>
                </a:solidFill>
              </a:rPr>
              <a:t>会增加儿童患哮喘和肺炎的风险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14951" y="4498757"/>
            <a:ext cx="25203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李丹 李漱玉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007140" y="3143160"/>
            <a:ext cx="2225040" cy="147025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277258" y="3143160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9906000" y="1298721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853357" y="242309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375119" y="5179332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933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421" y="0"/>
            <a:ext cx="8735687" cy="707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85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2682240" y="2225040"/>
            <a:ext cx="609600" cy="6096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758440" y="230124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773680" y="2234625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12" name="文本框 11"/>
          <p:cNvSpPr txBox="1"/>
          <p:nvPr/>
        </p:nvSpPr>
        <p:spPr>
          <a:xfrm>
            <a:off x="434447" y="3302693"/>
            <a:ext cx="4495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霉菌与潮湿被世界卫生组织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(WHO)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列为室内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重要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的环境风险因素之一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(WHO </a:t>
            </a:r>
            <a:r>
              <a:rPr lang="en-US" altLang="zh-CN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2009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)</a:t>
            </a:r>
            <a:endParaRPr lang="zh-CN" altLang="en-US" sz="2800" dirty="0">
              <a:solidFill>
                <a:schemeClr val="bg1"/>
              </a:solidFill>
              <a:latin typeface="+mn-ea"/>
              <a:cs typeface="Aldhabi" panose="01000000000000000000" pitchFamily="2" charset="-78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304665" y="547821"/>
            <a:ext cx="609600" cy="6096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380865" y="624021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380865" y="547821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20" name="文本框 19"/>
          <p:cNvSpPr txBox="1"/>
          <p:nvPr/>
        </p:nvSpPr>
        <p:spPr>
          <a:xfrm>
            <a:off x="5139849" y="2301240"/>
            <a:ext cx="663718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 err="1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Mendell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等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人的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最新综述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研究证明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了室内</a:t>
            </a:r>
            <a:r>
              <a:rPr lang="zh-CN" altLang="en-US" sz="28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cs typeface="Aldhabi" panose="01000000000000000000" pitchFamily="2" charset="-78"/>
              </a:rPr>
              <a:t>霉菌</a:t>
            </a:r>
            <a:r>
              <a:rPr lang="en-US" altLang="zh-CN" sz="28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cs typeface="Aldhabi" panose="01000000000000000000" pitchFamily="2" charset="-78"/>
              </a:rPr>
              <a:t>/</a:t>
            </a:r>
            <a:r>
              <a:rPr lang="zh-CN" altLang="en-US" sz="28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cs typeface="Aldhabi" panose="01000000000000000000" pitchFamily="2" charset="-78"/>
              </a:rPr>
              <a:t>潮湿暴露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与哮喘的发展和加剧均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显著相关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。</a:t>
            </a:r>
            <a:endParaRPr lang="en-US" altLang="zh-CN" sz="2800" dirty="0" smtClean="0">
              <a:solidFill>
                <a:schemeClr val="bg1"/>
              </a:solidFill>
              <a:latin typeface="+mn-ea"/>
              <a:cs typeface="Aldhabi" panose="01000000000000000000" pitchFamily="2" charset="-7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芬兰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的一项队列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研究发现</a:t>
            </a:r>
            <a:r>
              <a:rPr lang="en-US" altLang="zh-CN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,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早期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室内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霉菌暴露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与哮喘的首次发作和发展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密切相关。</a:t>
            </a:r>
            <a:endParaRPr lang="en-US" altLang="zh-CN" sz="2800" dirty="0">
              <a:solidFill>
                <a:schemeClr val="bg1"/>
              </a:solidFill>
              <a:latin typeface="+mn-ea"/>
              <a:cs typeface="Aldhabi" panose="01000000000000000000" pitchFamily="2" charset="-78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8458440" y="4687688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491975" y="1092321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93358" y="1941137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2860203" y="5140501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8352741" y="50906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8352741" y="1121491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8402863" y="500542"/>
            <a:ext cx="3539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室内霉菌、潮湿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2869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205" y="0"/>
            <a:ext cx="107569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07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723154" y="55179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723154" y="119187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790367" y="595414"/>
            <a:ext cx="7296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16</a:t>
            </a:r>
            <a:r>
              <a:rPr lang="zh-CN" altLang="en-US" sz="3200" dirty="0" smtClean="0">
                <a:solidFill>
                  <a:schemeClr val="bg1"/>
                </a:solidFill>
              </a:rPr>
              <a:t>城市学龄前儿童哮喘患病率</a:t>
            </a:r>
            <a:r>
              <a:rPr lang="en-US" altLang="zh-CN" sz="3200" dirty="0" smtClean="0">
                <a:solidFill>
                  <a:schemeClr val="bg1"/>
                </a:solidFill>
              </a:rPr>
              <a:t>20</a:t>
            </a:r>
            <a:r>
              <a:rPr lang="zh-CN" altLang="en-US" sz="3200" dirty="0" smtClean="0">
                <a:solidFill>
                  <a:schemeClr val="bg1"/>
                </a:solidFill>
              </a:rPr>
              <a:t>年对比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4431238">
            <a:off x="6095574" y="1565255"/>
            <a:ext cx="685889" cy="533390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701532" y="1475695"/>
            <a:ext cx="48909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包括北京、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天津、上海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、重庆、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哈尔滨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、沈阳、包头、乌鲁木齐、兰州、西安、太原、苏州、</a:t>
            </a:r>
          </a:p>
          <a:p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南昌、福州、南宁、拉萨，共 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16 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个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城市。</a:t>
            </a:r>
            <a:endParaRPr lang="zh-CN" altLang="en-US" sz="2800" dirty="0">
              <a:solidFill>
                <a:schemeClr val="bg1"/>
              </a:solidFill>
              <a:latin typeface="+mn-ea"/>
              <a:cs typeface="Aldhabi" panose="01000000000000000000" pitchFamily="2" charset="-78"/>
            </a:endParaRPr>
          </a:p>
        </p:txBody>
      </p:sp>
      <p:sp>
        <p:nvSpPr>
          <p:cNvPr id="15" name="等腰三角形 14"/>
          <p:cNvSpPr/>
          <p:nvPr/>
        </p:nvSpPr>
        <p:spPr>
          <a:xfrm rot="4431238">
            <a:off x="6019270" y="3820759"/>
            <a:ext cx="869660" cy="480188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76717" y="5468367"/>
            <a:ext cx="117493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[1]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刘传合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洪建国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尚云晓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孙王君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多力坤·木扎帕尔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扇敏娜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高云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任筱郿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刘长山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张亚京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阴怀清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刘恩梅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农光民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陈强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盛锦云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唐素萍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邵明军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陈育智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中国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16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城市儿童哮喘患病率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20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年对比研究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[J].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中国实用儿科杂志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,2015,30(08):596-600.</a:t>
            </a:r>
            <a:endParaRPr lang="zh-CN" altLang="zh-CN" kern="1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698403"/>
              </p:ext>
            </p:extLst>
          </p:nvPr>
        </p:nvGraphicFramePr>
        <p:xfrm>
          <a:off x="276717" y="2428657"/>
          <a:ext cx="5636525" cy="18499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95082"/>
                <a:gridCol w="1180481"/>
                <a:gridCol w="1180481"/>
                <a:gridCol w="1180481"/>
              </a:tblGrid>
              <a:tr h="709684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2800" u="none" strike="noStrike" dirty="0">
                          <a:effectLst/>
                        </a:rPr>
                        <a:t>年份</a:t>
                      </a:r>
                      <a:endParaRPr lang="zh-CN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2800" u="none" strike="noStrike" dirty="0">
                          <a:effectLst/>
                          <a:latin typeface="+mn-ea"/>
                          <a:ea typeface="+mn-ea"/>
                        </a:rPr>
                        <a:t>1990</a:t>
                      </a:r>
                      <a:endParaRPr lang="en-US" altLang="zh-CN" sz="2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2800" u="none" strike="noStrike" dirty="0">
                          <a:effectLst/>
                          <a:latin typeface="+mn-ea"/>
                          <a:ea typeface="+mn-ea"/>
                        </a:rPr>
                        <a:t>2000</a:t>
                      </a:r>
                      <a:endParaRPr lang="en-US" altLang="zh-CN" sz="2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2800" u="none" strike="noStrike" dirty="0">
                          <a:effectLst/>
                          <a:latin typeface="+mn-ea"/>
                          <a:ea typeface="+mn-ea"/>
                        </a:rPr>
                        <a:t>2010</a:t>
                      </a:r>
                      <a:endParaRPr lang="en-US" altLang="zh-CN" sz="2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b"/>
                </a:tc>
              </a:tr>
              <a:tr h="1140268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2800" u="none" strike="noStrike" dirty="0">
                          <a:effectLst/>
                        </a:rPr>
                        <a:t>哮喘患病率</a:t>
                      </a:r>
                      <a:endParaRPr lang="zh-CN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2800" u="none" strike="noStrike" dirty="0">
                          <a:effectLst/>
                          <a:latin typeface="+mn-ea"/>
                          <a:ea typeface="+mn-ea"/>
                        </a:rPr>
                        <a:t>0.96%</a:t>
                      </a:r>
                      <a:endParaRPr lang="en-US" altLang="zh-CN" sz="2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2800" u="none" strike="noStrike" dirty="0">
                          <a:effectLst/>
                          <a:latin typeface="+mn-ea"/>
                          <a:ea typeface="+mn-ea"/>
                        </a:rPr>
                        <a:t>1.66%</a:t>
                      </a:r>
                      <a:endParaRPr lang="en-US" altLang="zh-CN" sz="2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2800" u="none" strike="noStrike" dirty="0">
                          <a:effectLst/>
                          <a:latin typeface="+mn-ea"/>
                          <a:ea typeface="+mn-ea"/>
                        </a:rPr>
                        <a:t>2.38%</a:t>
                      </a:r>
                      <a:endParaRPr lang="en-US" altLang="zh-CN" sz="2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6701532" y="3993949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调查对象</a:t>
            </a:r>
            <a:r>
              <a:rPr lang="zh-CN" altLang="en-US" sz="2800" dirty="0" smtClean="0">
                <a:solidFill>
                  <a:schemeClr val="bg1"/>
                </a:solidFill>
              </a:rPr>
              <a:t>为生活</a:t>
            </a:r>
            <a:r>
              <a:rPr lang="zh-CN" altLang="en-US" sz="2800" dirty="0">
                <a:solidFill>
                  <a:schemeClr val="bg1"/>
                </a:solidFill>
              </a:rPr>
              <a:t>于各城市城区的 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0～14</a:t>
            </a:r>
            <a:r>
              <a:rPr lang="zh-CN" altLang="en-US" sz="2800" dirty="0">
                <a:solidFill>
                  <a:schemeClr val="bg1"/>
                </a:solidFill>
              </a:rPr>
              <a:t>岁儿童</a:t>
            </a:r>
          </a:p>
        </p:txBody>
      </p:sp>
    </p:spTree>
    <p:extLst>
      <p:ext uri="{BB962C8B-B14F-4D97-AF65-F5344CB8AC3E}">
        <p14:creationId xmlns:p14="http://schemas.microsoft.com/office/powerpoint/2010/main" val="90499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723154" y="55179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723154" y="119187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350136" y="579284"/>
            <a:ext cx="32675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主要结论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4431238">
            <a:off x="1646403" y="1612582"/>
            <a:ext cx="685889" cy="533390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443285" y="1555111"/>
            <a:ext cx="90812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16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城市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中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绝大多数城市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的患病率明显增加，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以上海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、福州等城市的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增加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趋势尤为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显著。</a:t>
            </a:r>
            <a:endParaRPr lang="zh-CN" altLang="en-US" sz="2800" dirty="0">
              <a:solidFill>
                <a:schemeClr val="bg1"/>
              </a:solidFill>
              <a:latin typeface="+mn-ea"/>
              <a:cs typeface="Aldhabi" panose="01000000000000000000" pitchFamily="2" charset="-78"/>
            </a:endParaRPr>
          </a:p>
        </p:txBody>
      </p:sp>
      <p:sp>
        <p:nvSpPr>
          <p:cNvPr id="15" name="等腰三角形 14"/>
          <p:cNvSpPr/>
          <p:nvPr/>
        </p:nvSpPr>
        <p:spPr>
          <a:xfrm rot="4431238">
            <a:off x="3878670" y="4190876"/>
            <a:ext cx="649753" cy="493810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5575" y="6155472"/>
            <a:ext cx="114627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[1]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刘传合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洪建国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尚云晓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孙王君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多力坤·木扎帕尔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扇敏娜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高云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任筱郿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刘长山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张亚京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阴怀清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刘恩梅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农光民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陈强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盛锦云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唐素萍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邵明军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陈育智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中国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16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城市儿童哮喘患病率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20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年对比研究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[J].</a:t>
            </a:r>
            <a:r>
              <a:rPr lang="zh-CN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中国实用儿科杂志</a:t>
            </a:r>
            <a:r>
              <a:rPr lang="en-US" altLang="zh-CN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,2015,30(08):596-600.</a:t>
            </a:r>
            <a:endParaRPr lang="zh-CN" altLang="zh-CN" kern="1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23154" y="4060845"/>
            <a:ext cx="69454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我国儿童哮喘</a:t>
            </a:r>
            <a:r>
              <a:rPr lang="zh-CN" altLang="en-US" sz="2800" dirty="0" smtClean="0">
                <a:solidFill>
                  <a:schemeClr val="bg1"/>
                </a:solidFill>
              </a:rPr>
              <a:t>发作诱因以</a:t>
            </a:r>
            <a:r>
              <a:rPr lang="zh-CN" altLang="en-US" sz="28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呼吸道感染</a:t>
            </a:r>
            <a:r>
              <a:rPr lang="zh-CN" altLang="en-US" sz="2800" dirty="0">
                <a:solidFill>
                  <a:schemeClr val="bg1"/>
                </a:solidFill>
              </a:rPr>
              <a:t>、</a:t>
            </a:r>
            <a:r>
              <a:rPr lang="zh-CN" altLang="en-US" sz="2800" dirty="0" smtClean="0">
                <a:solidFill>
                  <a:schemeClr val="bg1"/>
                </a:solidFill>
              </a:rPr>
              <a:t>天气</a:t>
            </a:r>
            <a:r>
              <a:rPr lang="zh-CN" altLang="en-US" sz="2800" dirty="0">
                <a:solidFill>
                  <a:schemeClr val="bg1"/>
                </a:solidFill>
              </a:rPr>
              <a:t>变化、运动为主要诱因，其中呼吸道感染占</a:t>
            </a:r>
            <a:r>
              <a:rPr lang="zh-CN" altLang="en-US" sz="2800" dirty="0" smtClean="0">
                <a:solidFill>
                  <a:schemeClr val="bg1"/>
                </a:solidFill>
              </a:rPr>
              <a:t>绝对优势。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16657" y="2807978"/>
            <a:ext cx="81018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三次调查患病率最高的</a:t>
            </a:r>
            <a:r>
              <a:rPr lang="zh-CN" altLang="en-US" sz="2800" dirty="0" smtClean="0">
                <a:solidFill>
                  <a:schemeClr val="bg1"/>
                </a:solidFill>
              </a:rPr>
              <a:t>城市分别</a:t>
            </a:r>
            <a:r>
              <a:rPr lang="zh-CN" altLang="en-US" sz="2800" dirty="0">
                <a:solidFill>
                  <a:schemeClr val="bg1"/>
                </a:solidFill>
              </a:rPr>
              <a:t>为重庆、重庆、上海，患病率最低的均为</a:t>
            </a:r>
            <a:r>
              <a:rPr lang="zh-CN" altLang="en-US" sz="2800" dirty="0" smtClean="0">
                <a:solidFill>
                  <a:schemeClr val="bg1"/>
                </a:solidFill>
              </a:rPr>
              <a:t>拉萨。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4431238">
            <a:off x="2712862" y="2835747"/>
            <a:ext cx="685889" cy="533390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55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973" y="10120"/>
            <a:ext cx="8505825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54676" y="5934670"/>
            <a:ext cx="124467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[1]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张寅平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李百战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黄晨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杨旭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钱华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邓启红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赵卓慧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李安桂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赵加宁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张昕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屈芳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胡宇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阳琴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王娟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张铭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王芳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郑晓红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路婵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刘志坚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孙越霞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莫金汉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赵宜丽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刘炜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王婷婷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,NORB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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CK </a:t>
            </a:r>
            <a:r>
              <a:rPr lang="en-US" altLang="zh-CN" kern="100" dirty="0" err="1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Dan,BORNEHAG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 Carl-</a:t>
            </a:r>
            <a:r>
              <a:rPr lang="en-US" altLang="zh-CN" kern="100" dirty="0" err="1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Gustaf,SUNDELL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 Jan.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中国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10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城市儿童哮喘及其他过敏性疾病现状调查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[J].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科学通报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,2013,58(25):2504-2523.</a:t>
            </a:r>
            <a:endParaRPr lang="zh-CN" altLang="zh-CN" kern="10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07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041" y="5934670"/>
            <a:ext cx="124467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[1]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张寅平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李百战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黄晨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杨旭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钱华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邓启红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赵卓慧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李安桂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赵加宁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张昕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屈芳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胡宇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阳琴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王娟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张铭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王芳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郑晓红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路婵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刘志坚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孙越霞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莫金汉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赵宜丽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刘炜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王婷婷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,NORB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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CK </a:t>
            </a:r>
            <a:r>
              <a:rPr lang="en-US" altLang="zh-CN" kern="100" dirty="0" err="1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Dan,BORNEHAG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 Carl-</a:t>
            </a:r>
            <a:r>
              <a:rPr lang="en-US" altLang="zh-CN" kern="100" dirty="0" err="1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Gustaf,SUNDELL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 Jan.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中国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10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城市儿童哮喘及其他过敏性疾病现状调查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[J].</a:t>
            </a:r>
            <a:r>
              <a:rPr lang="zh-CN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科学通报</a:t>
            </a:r>
            <a:r>
              <a:rPr lang="en-US" altLang="zh-CN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,2013,58(25):2504-2523.</a:t>
            </a:r>
            <a:endParaRPr lang="zh-CN" altLang="zh-CN" kern="10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4083" y="0"/>
            <a:ext cx="8538674" cy="5937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11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菱形 4"/>
          <p:cNvSpPr/>
          <p:nvPr/>
        </p:nvSpPr>
        <p:spPr>
          <a:xfrm flipH="1">
            <a:off x="1103587" y="1024758"/>
            <a:ext cx="1072055" cy="1072055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 flipH="1">
            <a:off x="1056290" y="1713186"/>
            <a:ext cx="1119351" cy="1119351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 flipH="1">
            <a:off x="1639614" y="772509"/>
            <a:ext cx="3421117" cy="3421117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 flipH="1">
            <a:off x="2948151" y="3587967"/>
            <a:ext cx="1211318" cy="1211318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 flipH="1">
            <a:off x="2948151" y="4432736"/>
            <a:ext cx="914401" cy="914401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 flipH="1">
            <a:off x="1182413" y="3855981"/>
            <a:ext cx="914401" cy="914401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/>
          <p:cNvSpPr/>
          <p:nvPr/>
        </p:nvSpPr>
        <p:spPr>
          <a:xfrm flipH="1">
            <a:off x="5657193" y="5090941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菱形 11"/>
          <p:cNvSpPr/>
          <p:nvPr/>
        </p:nvSpPr>
        <p:spPr>
          <a:xfrm flipH="1">
            <a:off x="3862552" y="1317734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412124" y="597935"/>
            <a:ext cx="1747345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>
                <a:solidFill>
                  <a:schemeClr val="bg1"/>
                </a:solidFill>
              </a:rPr>
              <a:t>2</a:t>
            </a:r>
            <a:endParaRPr lang="zh-CN" altLang="en-US" sz="23900" dirty="0">
              <a:solidFill>
                <a:schemeClr val="bg1"/>
              </a:solidFill>
            </a:endParaRPr>
          </a:p>
        </p:txBody>
      </p:sp>
      <p:sp>
        <p:nvSpPr>
          <p:cNvPr id="14" name="菱形 13"/>
          <p:cNvSpPr/>
          <p:nvPr/>
        </p:nvSpPr>
        <p:spPr>
          <a:xfrm flipH="1">
            <a:off x="4866289" y="4514190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 flipH="1">
            <a:off x="3900652" y="5672955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 flipH="1">
            <a:off x="4729656" y="5033138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866289" y="2494896"/>
            <a:ext cx="6475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</a:rPr>
              <a:t>儿童肺炎的感染途径及预防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30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animBg="1"/>
      <p:bldP spid="15" grpId="0" animBg="1"/>
      <p:bldP spid="16" grpId="0" animBg="1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423469" y="3466531"/>
            <a:ext cx="59640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研究表明肺炎支原体、细菌、呼吸道合胞病毒会导致小儿发热、寒战、咳嗽和呼吸困难等肺炎症状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28048" y="782144"/>
            <a:ext cx="90773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肺炎致病微生物：肺炎支原体、细菌、</a:t>
            </a:r>
            <a:r>
              <a:rPr lang="zh-CN" altLang="zh-CN" sz="3200" dirty="0">
                <a:solidFill>
                  <a:schemeClr val="bg1"/>
                </a:solidFill>
              </a:rPr>
              <a:t>呼吸道合胞</a:t>
            </a:r>
            <a:r>
              <a:rPr lang="zh-CN" altLang="zh-CN" sz="3200" dirty="0" smtClean="0">
                <a:solidFill>
                  <a:schemeClr val="bg1"/>
                </a:solidFill>
              </a:rPr>
              <a:t>病毒</a:t>
            </a:r>
            <a:r>
              <a:rPr lang="zh-CN" altLang="en-US" sz="3200" dirty="0" smtClean="0">
                <a:solidFill>
                  <a:schemeClr val="bg1"/>
                </a:solidFill>
              </a:rPr>
              <a:t>等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8905"/>
            <a:ext cx="3988332" cy="3850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2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196127" y="2156139"/>
            <a:ext cx="63684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         </a:t>
            </a:r>
            <a:r>
              <a:rPr lang="zh-CN" altLang="zh-CN" sz="2400" dirty="0" smtClean="0">
                <a:solidFill>
                  <a:schemeClr val="bg1"/>
                </a:solidFill>
              </a:rPr>
              <a:t>空气</a:t>
            </a:r>
            <a:r>
              <a:rPr lang="zh-CN" altLang="zh-CN" sz="2400" dirty="0">
                <a:solidFill>
                  <a:schemeClr val="bg1"/>
                </a:solidFill>
              </a:rPr>
              <a:t>中的微生物大多以菌团形式粘附于</a:t>
            </a:r>
            <a:r>
              <a:rPr lang="zh-CN" altLang="zh-CN" sz="2400" dirty="0" smtClean="0">
                <a:solidFill>
                  <a:schemeClr val="bg1"/>
                </a:solidFill>
              </a:rPr>
              <a:t>不同粒径</a:t>
            </a:r>
            <a:r>
              <a:rPr lang="zh-CN" altLang="zh-CN" sz="2400" dirty="0">
                <a:solidFill>
                  <a:schemeClr val="bg1"/>
                </a:solidFill>
              </a:rPr>
              <a:t>的颗粒物，形成微生物气溶胶。具有重要</a:t>
            </a:r>
            <a:r>
              <a:rPr lang="zh-CN" altLang="zh-CN" sz="2400" dirty="0" smtClean="0">
                <a:solidFill>
                  <a:schemeClr val="bg1"/>
                </a:solidFill>
              </a:rPr>
              <a:t>环境</a:t>
            </a:r>
            <a:r>
              <a:rPr lang="zh-CN" altLang="zh-CN" sz="2400" dirty="0">
                <a:solidFill>
                  <a:schemeClr val="bg1"/>
                </a:solidFill>
              </a:rPr>
              <a:t>生态意义的生物气溶胶粒径为</a:t>
            </a:r>
            <a:r>
              <a:rPr lang="en-US" altLang="zh-CN" sz="2400" dirty="0">
                <a:solidFill>
                  <a:schemeClr val="bg1"/>
                </a:solidFill>
              </a:rPr>
              <a:t> 0.1~20.0 </a:t>
            </a:r>
            <a:r>
              <a:rPr lang="zh-CN" altLang="zh-CN" sz="2400" dirty="0">
                <a:solidFill>
                  <a:schemeClr val="bg1"/>
                </a:solidFill>
              </a:rPr>
              <a:t>μ</a:t>
            </a:r>
            <a:r>
              <a:rPr lang="en-US" altLang="zh-CN" sz="2400" dirty="0">
                <a:solidFill>
                  <a:schemeClr val="bg1"/>
                </a:solidFill>
              </a:rPr>
              <a:t>m </a:t>
            </a:r>
            <a:r>
              <a:rPr lang="zh-CN" altLang="zh-CN" sz="2400" dirty="0" smtClean="0">
                <a:solidFill>
                  <a:schemeClr val="bg1"/>
                </a:solidFill>
              </a:rPr>
              <a:t>，其中</a:t>
            </a:r>
            <a:r>
              <a:rPr lang="zh-CN" altLang="zh-CN" sz="2400" dirty="0">
                <a:solidFill>
                  <a:schemeClr val="bg1"/>
                </a:solidFill>
              </a:rPr>
              <a:t>细颗粒物（大气中空气动力学直径小于</a:t>
            </a:r>
            <a:r>
              <a:rPr lang="en-US" altLang="zh-CN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 smtClean="0">
                <a:solidFill>
                  <a:schemeClr val="bg1"/>
                </a:solidFill>
              </a:rPr>
              <a:t>2.5</a:t>
            </a:r>
            <a:r>
              <a:rPr lang="zh-CN" altLang="zh-CN" sz="2400" dirty="0" smtClean="0">
                <a:solidFill>
                  <a:schemeClr val="bg1"/>
                </a:solidFill>
              </a:rPr>
              <a:t>μ</a:t>
            </a:r>
            <a:r>
              <a:rPr lang="en-US" altLang="zh-CN" sz="2400" dirty="0">
                <a:solidFill>
                  <a:schemeClr val="bg1"/>
                </a:solidFill>
              </a:rPr>
              <a:t>m </a:t>
            </a:r>
            <a:r>
              <a:rPr lang="zh-CN" altLang="zh-CN" sz="2400" dirty="0">
                <a:solidFill>
                  <a:schemeClr val="bg1"/>
                </a:solidFill>
              </a:rPr>
              <a:t>的颗粒物（</a:t>
            </a:r>
            <a:r>
              <a:rPr lang="en-US" altLang="zh-CN" sz="2400" dirty="0">
                <a:solidFill>
                  <a:schemeClr val="bg1"/>
                </a:solidFill>
              </a:rPr>
              <a:t>fine </a:t>
            </a:r>
            <a:r>
              <a:rPr lang="en-US" altLang="zh-CN" sz="2400" dirty="0" smtClean="0">
                <a:solidFill>
                  <a:schemeClr val="bg1"/>
                </a:solidFill>
              </a:rPr>
              <a:t>particlePM2.5 </a:t>
            </a:r>
            <a:r>
              <a:rPr lang="zh-CN" altLang="zh-CN" sz="2400" dirty="0">
                <a:solidFill>
                  <a:schemeClr val="bg1"/>
                </a:solidFill>
              </a:rPr>
              <a:t>））由于粒径</a:t>
            </a:r>
            <a:r>
              <a:rPr lang="zh-CN" altLang="zh-CN" sz="2400" dirty="0" smtClean="0">
                <a:solidFill>
                  <a:schemeClr val="bg1"/>
                </a:solidFill>
              </a:rPr>
              <a:t>较小</a:t>
            </a:r>
            <a:r>
              <a:rPr lang="zh-CN" altLang="zh-CN" sz="2400" dirty="0">
                <a:solidFill>
                  <a:schemeClr val="bg1"/>
                </a:solidFill>
              </a:rPr>
              <a:t>，能够通过呼吸途径进入人体并能沉积在</a:t>
            </a:r>
            <a:r>
              <a:rPr lang="zh-CN" altLang="zh-CN" sz="2400" dirty="0" smtClean="0">
                <a:solidFill>
                  <a:schemeClr val="bg1"/>
                </a:solidFill>
              </a:rPr>
              <a:t>呼吸道</a:t>
            </a:r>
            <a:r>
              <a:rPr lang="zh-CN" altLang="zh-CN" sz="2400" dirty="0">
                <a:solidFill>
                  <a:schemeClr val="bg1"/>
                </a:solidFill>
              </a:rPr>
              <a:t>甚至肺泡</a:t>
            </a:r>
            <a:r>
              <a:rPr lang="zh-CN" altLang="zh-CN" sz="2400" dirty="0" smtClean="0">
                <a:solidFill>
                  <a:schemeClr val="bg1"/>
                </a:solidFill>
              </a:rPr>
              <a:t>中</a:t>
            </a:r>
            <a:r>
              <a:rPr lang="zh-CN" altLang="en-US" sz="2400" dirty="0" smtClean="0">
                <a:solidFill>
                  <a:schemeClr val="bg1"/>
                </a:solidFill>
              </a:rPr>
              <a:t>。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endParaRPr lang="en-US" altLang="zh-CN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空气中的</a:t>
            </a:r>
            <a:r>
              <a:rPr lang="en-US" altLang="zh-CN" sz="2400" dirty="0" smtClean="0">
                <a:solidFill>
                  <a:srgbClr val="FF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PM2.5</a:t>
            </a:r>
            <a:r>
              <a:rPr lang="zh-CN" altLang="en-US" sz="24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增加了儿童肺炎感染风险！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959498" y="832514"/>
            <a:ext cx="4724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肺炎通过空气传播</a:t>
            </a:r>
            <a:endParaRPr lang="zh-CN" altLang="en-US" sz="36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199267" y="3094857"/>
            <a:ext cx="3226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8531" y="2392638"/>
            <a:ext cx="4733469" cy="446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65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六边形 8"/>
          <p:cNvSpPr/>
          <p:nvPr/>
        </p:nvSpPr>
        <p:spPr>
          <a:xfrm rot="10800000">
            <a:off x="4823460" y="2331984"/>
            <a:ext cx="2545080" cy="2194034"/>
          </a:xfrm>
          <a:prstGeom prst="hexag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>
            <a:stCxn id="9" idx="2"/>
            <a:endCxn id="9" idx="4"/>
          </p:cNvCxnSpPr>
          <p:nvPr/>
        </p:nvCxnSpPr>
        <p:spPr>
          <a:xfrm rot="5400000">
            <a:off x="5723015" y="3429001"/>
            <a:ext cx="21940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9" idx="2"/>
            <a:endCxn id="9" idx="5"/>
          </p:cNvCxnSpPr>
          <p:nvPr/>
        </p:nvCxnSpPr>
        <p:spPr>
          <a:xfrm rot="5400000">
            <a:off x="4998983" y="2704969"/>
            <a:ext cx="2194032" cy="14480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9" idx="2"/>
            <a:endCxn id="9" idx="0"/>
          </p:cNvCxnSpPr>
          <p:nvPr/>
        </p:nvCxnSpPr>
        <p:spPr>
          <a:xfrm rot="5400000">
            <a:off x="5273237" y="1882207"/>
            <a:ext cx="1097016" cy="19965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9" idx="1"/>
            <a:endCxn id="9" idx="3"/>
          </p:cNvCxnSpPr>
          <p:nvPr/>
        </p:nvCxnSpPr>
        <p:spPr>
          <a:xfrm rot="5400000" flipV="1">
            <a:off x="5821746" y="1882207"/>
            <a:ext cx="1097016" cy="199657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9" idx="1"/>
            <a:endCxn id="9" idx="4"/>
          </p:cNvCxnSpPr>
          <p:nvPr/>
        </p:nvCxnSpPr>
        <p:spPr>
          <a:xfrm rot="5400000" flipV="1">
            <a:off x="4998983" y="2704969"/>
            <a:ext cx="2194032" cy="14480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endCxn id="9" idx="5"/>
          </p:cNvCxnSpPr>
          <p:nvPr/>
        </p:nvCxnSpPr>
        <p:spPr>
          <a:xfrm rot="5400000">
            <a:off x="4274951" y="3429000"/>
            <a:ext cx="21940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9" idx="3"/>
            <a:endCxn id="9" idx="5"/>
          </p:cNvCxnSpPr>
          <p:nvPr/>
        </p:nvCxnSpPr>
        <p:spPr>
          <a:xfrm rot="5400000">
            <a:off x="5821746" y="2979223"/>
            <a:ext cx="1097016" cy="199657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9" idx="3"/>
            <a:endCxn id="9" idx="0"/>
          </p:cNvCxnSpPr>
          <p:nvPr/>
        </p:nvCxnSpPr>
        <p:spPr>
          <a:xfrm rot="5400000">
            <a:off x="6096000" y="2156461"/>
            <a:ext cx="0" cy="25450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 rot="5400000">
            <a:off x="5230958" y="2563958"/>
            <a:ext cx="1730085" cy="1730085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5400000">
            <a:off x="5371968" y="2704969"/>
            <a:ext cx="1448064" cy="144806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597915" y="3133638"/>
            <a:ext cx="1487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肺炎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210446" y="3200400"/>
            <a:ext cx="426720" cy="42672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667565" y="4327898"/>
            <a:ext cx="426720" cy="42672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158606" y="4327898"/>
            <a:ext cx="426720" cy="42672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639456" y="3200400"/>
            <a:ext cx="426720" cy="42672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637166" y="2391491"/>
            <a:ext cx="430360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5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岁以下儿童死亡率为</a:t>
            </a:r>
            <a:r>
              <a:rPr lang="en-US" altLang="zh-CN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1.64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%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，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前</a:t>
            </a:r>
            <a:r>
              <a:rPr lang="en-US" altLang="zh-CN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5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位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死因顺位是早产或低出生体重、</a:t>
            </a:r>
            <a:r>
              <a:rPr lang="zh-CN" altLang="en-US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cs typeface="Aldhabi" panose="01000000000000000000" pitchFamily="2" charset="-78"/>
              </a:rPr>
              <a:t>肺炎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、出生窒息、先天性心脏病和意外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窒息。</a:t>
            </a:r>
            <a:endParaRPr lang="zh-CN" altLang="en-US" sz="2800" dirty="0">
              <a:solidFill>
                <a:schemeClr val="bg1"/>
              </a:solidFill>
              <a:latin typeface="+mn-ea"/>
              <a:cs typeface="Aldhabi" panose="01000000000000000000" pitchFamily="2" charset="-78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961043" y="4750504"/>
            <a:ext cx="32268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我国</a:t>
            </a:r>
            <a:r>
              <a:rPr lang="en-US" altLang="zh-CN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5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岁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以下儿童死于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肺炎者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占全因死亡的比例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为</a:t>
            </a:r>
            <a:r>
              <a:rPr lang="en-US" altLang="zh-CN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cs typeface="Aldhabi" panose="01000000000000000000" pitchFamily="2" charset="-78"/>
              </a:rPr>
              <a:t>16%</a:t>
            </a:r>
            <a:r>
              <a:rPr lang="zh-CN" altLang="en-US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。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690190" y="4254708"/>
            <a:ext cx="32268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占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＜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5 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岁儿童死亡人数的</a:t>
            </a:r>
            <a:r>
              <a:rPr lang="en-US" altLang="zh-CN" sz="28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cs typeface="Aldhabi" panose="01000000000000000000" pitchFamily="2" charset="-78"/>
              </a:rPr>
              <a:t>1/6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，其中大多数是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2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岁以下儿童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07157" y="2610955"/>
            <a:ext cx="42613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每天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超过</a:t>
            </a:r>
            <a:r>
              <a:rPr lang="en-US" altLang="zh-CN" sz="28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cs typeface="Aldhabi" panose="01000000000000000000" pitchFamily="2" charset="-78"/>
              </a:rPr>
              <a:t>3000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名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5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岁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以下儿童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死于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肺炎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，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全年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造成</a:t>
            </a:r>
            <a:r>
              <a:rPr lang="en-US" altLang="zh-CN" sz="28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cs typeface="Aldhabi" panose="01000000000000000000" pitchFamily="2" charset="-78"/>
              </a:rPr>
              <a:t>110</a:t>
            </a:r>
            <a:r>
              <a:rPr lang="zh-CN" altLang="en-US" sz="28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cs typeface="Aldhabi" panose="01000000000000000000" pitchFamily="2" charset="-78"/>
              </a:rPr>
              <a:t>万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5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岁以下儿童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死亡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。</a:t>
            </a:r>
          </a:p>
        </p:txBody>
      </p:sp>
      <p:cxnSp>
        <p:nvCxnSpPr>
          <p:cNvPr id="46" name="直接连接符 45"/>
          <p:cNvCxnSpPr/>
          <p:nvPr/>
        </p:nvCxnSpPr>
        <p:spPr>
          <a:xfrm flipV="1">
            <a:off x="2645829" y="617219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7934411" y="63246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3692944" y="332452"/>
            <a:ext cx="42990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肺炎严重威胁儿童健康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54148" y="1890532"/>
            <a:ext cx="1773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+mn-ea"/>
              </a:rPr>
              <a:t>世界</a:t>
            </a:r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816602" y="1897553"/>
            <a:ext cx="1773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+mn-ea"/>
              </a:rPr>
              <a:t>中国</a:t>
            </a:r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6219745"/>
            <a:ext cx="1087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[1] 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UNICEF. Committing to child survival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a promise </a:t>
            </a:r>
            <a:r>
              <a:rPr lang="en-US" altLang="zh-CN" dirty="0" err="1" smtClean="0">
                <a:solidFill>
                  <a:schemeClr val="bg1"/>
                </a:solidFill>
                <a:latin typeface="+mn-ea"/>
              </a:rPr>
              <a:t>renewed-prog⁃ress</a:t>
            </a:r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report 2013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［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EB/OL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］</a:t>
            </a:r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.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[2]《</a:t>
            </a:r>
            <a:r>
              <a:rPr lang="zh-CN" altLang="en-US" dirty="0">
                <a:solidFill>
                  <a:schemeClr val="bg1"/>
                </a:solidFill>
              </a:rPr>
              <a:t>中国妇幼卫生事业发展</a:t>
            </a:r>
            <a:r>
              <a:rPr lang="zh-CN" altLang="en-US" dirty="0" smtClean="0">
                <a:solidFill>
                  <a:schemeClr val="bg1"/>
                </a:solidFill>
              </a:rPr>
              <a:t>报告（</a:t>
            </a:r>
            <a:r>
              <a:rPr lang="en-US" altLang="zh-CN" dirty="0" smtClean="0">
                <a:solidFill>
                  <a:schemeClr val="bg1"/>
                </a:solidFill>
              </a:rPr>
              <a:t>2011</a:t>
            </a:r>
            <a:r>
              <a:rPr lang="zh-CN" altLang="en-US" dirty="0">
                <a:solidFill>
                  <a:schemeClr val="bg1"/>
                </a:solidFill>
              </a:rPr>
              <a:t>）</a:t>
            </a:r>
            <a:r>
              <a:rPr lang="en-US" altLang="zh-CN" dirty="0">
                <a:solidFill>
                  <a:schemeClr val="bg1"/>
                </a:solidFill>
              </a:rPr>
              <a:t>》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65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566198" y="610838"/>
            <a:ext cx="3520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肺炎预防措施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91492" y="1458024"/>
            <a:ext cx="88700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、</a:t>
            </a:r>
            <a:r>
              <a:rPr lang="zh-CN" altLang="en-US" sz="28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尽可能避免接触呼吸道感染的病人，严重污染天气和流行季节不出门，不去公共场所。</a:t>
            </a:r>
            <a:endParaRPr lang="zh-CN" altLang="en-US" sz="28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7613" y="2516164"/>
            <a:ext cx="5683792" cy="3693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84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566198" y="610838"/>
            <a:ext cx="3520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肺炎预防措施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0650" y="3165596"/>
            <a:ext cx="46055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         </a:t>
            </a:r>
            <a:r>
              <a:rPr lang="zh-CN" altLang="zh-CN" sz="2800" dirty="0" smtClean="0">
                <a:solidFill>
                  <a:schemeClr val="bg1"/>
                </a:solidFill>
              </a:rPr>
              <a:t>接种</a:t>
            </a:r>
            <a:r>
              <a:rPr lang="en-US" altLang="zh-CN" sz="2800" dirty="0" smtClean="0">
                <a:solidFill>
                  <a:schemeClr val="bg1"/>
                </a:solidFill>
              </a:rPr>
              <a:t>PCVs(13</a:t>
            </a:r>
            <a:r>
              <a:rPr lang="zh-CN" altLang="en-US" sz="2800" dirty="0">
                <a:solidFill>
                  <a:schemeClr val="bg1"/>
                </a:solidFill>
              </a:rPr>
              <a:t>价肺炎球菌结合</a:t>
            </a:r>
            <a:r>
              <a:rPr lang="zh-CN" altLang="en-US" sz="2800" dirty="0" smtClean="0">
                <a:solidFill>
                  <a:schemeClr val="bg1"/>
                </a:solidFill>
              </a:rPr>
              <a:t>疫苗</a:t>
            </a:r>
            <a:r>
              <a:rPr lang="en-US" altLang="zh-CN" sz="2800" dirty="0" smtClean="0">
                <a:solidFill>
                  <a:schemeClr val="bg1"/>
                </a:solidFill>
              </a:rPr>
              <a:t>)</a:t>
            </a:r>
            <a:r>
              <a:rPr lang="zh-CN" altLang="en-US" sz="2800" dirty="0" smtClean="0">
                <a:solidFill>
                  <a:schemeClr val="bg1"/>
                </a:solidFill>
              </a:rPr>
              <a:t>后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zh-CN" altLang="en-US" sz="2800" dirty="0">
                <a:solidFill>
                  <a:schemeClr val="bg1"/>
                </a:solidFill>
              </a:rPr>
              <a:t>，</a:t>
            </a:r>
            <a:r>
              <a:rPr lang="zh-CN" altLang="zh-CN" sz="2800" dirty="0" smtClean="0">
                <a:solidFill>
                  <a:schemeClr val="bg1"/>
                </a:solidFill>
              </a:rPr>
              <a:t>肺炎</a:t>
            </a:r>
            <a:r>
              <a:rPr lang="zh-CN" altLang="en-US" sz="2800" dirty="0" smtClean="0">
                <a:solidFill>
                  <a:schemeClr val="bg1"/>
                </a:solidFill>
              </a:rPr>
              <a:t>患病率下降</a:t>
            </a:r>
            <a:r>
              <a:rPr lang="en-US" altLang="zh-CN" sz="2800" dirty="0" smtClean="0">
                <a:solidFill>
                  <a:schemeClr val="bg1"/>
                </a:solidFill>
              </a:rPr>
              <a:t>31%</a:t>
            </a:r>
            <a:r>
              <a:rPr lang="zh-CN" altLang="zh-CN" sz="2800" dirty="0" smtClean="0">
                <a:solidFill>
                  <a:schemeClr val="bg1"/>
                </a:solidFill>
              </a:rPr>
              <a:t>，甲型流感毒、</a:t>
            </a:r>
            <a:r>
              <a:rPr lang="en-US" altLang="zh-CN" sz="2800" dirty="0" smtClean="0">
                <a:solidFill>
                  <a:schemeClr val="bg1"/>
                </a:solidFill>
              </a:rPr>
              <a:t>1~3</a:t>
            </a:r>
            <a:r>
              <a:rPr lang="zh-CN" altLang="zh-CN" sz="2800" dirty="0" smtClean="0">
                <a:solidFill>
                  <a:schemeClr val="bg1"/>
                </a:solidFill>
              </a:rPr>
              <a:t>型副流感病毒和呼吸道合胞病毒病毒相关性肺炎分别减少</a:t>
            </a:r>
            <a:r>
              <a:rPr lang="en-US" altLang="zh-CN" sz="2800" dirty="0" smtClean="0">
                <a:solidFill>
                  <a:schemeClr val="bg1"/>
                </a:solidFill>
              </a:rPr>
              <a:t>45%</a:t>
            </a:r>
            <a:r>
              <a:rPr lang="zh-CN" altLang="zh-CN" sz="2800" dirty="0" smtClean="0">
                <a:solidFill>
                  <a:schemeClr val="bg1"/>
                </a:solidFill>
              </a:rPr>
              <a:t>、</a:t>
            </a:r>
            <a:r>
              <a:rPr lang="en-US" altLang="zh-CN" sz="2800" dirty="0" smtClean="0">
                <a:solidFill>
                  <a:schemeClr val="bg1"/>
                </a:solidFill>
              </a:rPr>
              <a:t>44%</a:t>
            </a:r>
            <a:r>
              <a:rPr lang="zh-CN" altLang="zh-CN" sz="2800" dirty="0" smtClean="0">
                <a:solidFill>
                  <a:schemeClr val="bg1"/>
                </a:solidFill>
              </a:rPr>
              <a:t>和</a:t>
            </a:r>
            <a:r>
              <a:rPr lang="en-US" altLang="zh-CN" sz="2800" dirty="0" smtClean="0">
                <a:solidFill>
                  <a:schemeClr val="bg1"/>
                </a:solidFill>
              </a:rPr>
              <a:t>22%</a:t>
            </a:r>
            <a:r>
              <a:rPr lang="zh-CN" altLang="en-US" sz="2800" dirty="0" smtClean="0">
                <a:solidFill>
                  <a:schemeClr val="bg1"/>
                </a:solidFill>
              </a:rPr>
              <a:t>。</a:t>
            </a:r>
            <a:endParaRPr lang="zh-CN" altLang="zh-CN" sz="28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0" y="1373134"/>
            <a:ext cx="11362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</a:rPr>
              <a:t>  </a:t>
            </a:r>
            <a:r>
              <a:rPr lang="en-US" altLang="zh-CN" sz="2800" dirty="0">
                <a:solidFill>
                  <a:schemeClr val="bg1"/>
                </a:solidFill>
              </a:rPr>
              <a:t>2</a:t>
            </a:r>
            <a:r>
              <a:rPr lang="zh-CN" altLang="en-US" sz="2800" dirty="0" smtClean="0">
                <a:solidFill>
                  <a:schemeClr val="bg1"/>
                </a:solidFill>
              </a:rPr>
              <a:t>、做好</a:t>
            </a:r>
            <a:r>
              <a:rPr lang="zh-CN" altLang="en-US" sz="2800" dirty="0">
                <a:solidFill>
                  <a:schemeClr val="bg1"/>
                </a:solidFill>
              </a:rPr>
              <a:t>儿童的计划免疫</a:t>
            </a:r>
            <a:r>
              <a:rPr lang="zh-CN" altLang="en-US" sz="2800" dirty="0" smtClean="0">
                <a:solidFill>
                  <a:schemeClr val="bg1"/>
                </a:solidFill>
              </a:rPr>
              <a:t>，提前注射相关的疫苗，以减少肺炎发生。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365" y="2509170"/>
            <a:ext cx="5339430" cy="355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73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768443" y="579446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</a:rPr>
              <a:t>参考文献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399" y="1683510"/>
            <a:ext cx="1132275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[1]路婵,胡旭,缪玉峰,姜伟,向宇光,邓启红.生命早期环境污染暴露增加儿童过敏与感染风险[J].科学通报,2018,63(10):954-967.</a:t>
            </a:r>
          </a:p>
          <a:p>
            <a:r>
              <a:rPr lang="en-US" altLang="zh-CN" sz="20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[2]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刘传合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洪建国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尚云晓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孙王君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多力坤·木扎帕尔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扇敏娜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高云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任筱郿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刘长山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张亚京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阴怀清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刘恩梅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农光民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陈强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盛锦云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唐素萍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邵明军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陈育智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.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中国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16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城市儿童哮喘患病率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20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年对比研究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[J].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中国实用儿科杂志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,2015,30(08):596-600.</a:t>
            </a:r>
            <a:endParaRPr lang="zh-CN" altLang="zh-CN" sz="2000" kern="10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en-US" altLang="zh-CN" sz="20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[3]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张寅平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李百战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黄晨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杨旭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钱华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邓启红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赵卓慧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李安桂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赵加宁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张昕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屈芳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胡宇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阳琴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王娟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张铭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王芳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郑晓红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路婵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刘志坚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孙越霞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莫金汉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赵宜丽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刘炜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王婷婷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,NORB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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CK </a:t>
            </a:r>
            <a:r>
              <a:rPr lang="en-US" altLang="zh-CN" sz="2000" kern="100" dirty="0" err="1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Dan,BORNEHAG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 Carl-</a:t>
            </a:r>
            <a:r>
              <a:rPr lang="en-US" altLang="zh-CN" sz="2000" kern="100" dirty="0" err="1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Gustaf,SUNDELL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 Jan.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中国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10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城市儿童哮喘及其他过敏性疾病现状调查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[J].</a:t>
            </a:r>
            <a:r>
              <a:rPr lang="zh-CN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科学通报</a:t>
            </a:r>
            <a:r>
              <a:rPr lang="en-US" altLang="zh-CN" sz="20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,2013,58(25):2504-2523</a:t>
            </a:r>
            <a:r>
              <a:rPr lang="en-US" altLang="zh-CN" sz="20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.</a:t>
            </a:r>
            <a:endParaRPr lang="en-US" altLang="zh-CN" sz="2000" dirty="0" smtClean="0">
              <a:solidFill>
                <a:schemeClr val="bg1"/>
              </a:solidFill>
              <a:latin typeface="+mn-ea"/>
            </a:endParaRPr>
          </a:p>
          <a:p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[4]</a:t>
            </a:r>
            <a:r>
              <a:rPr lang="zh-CN" altLang="zh-CN" sz="2000" dirty="0">
                <a:solidFill>
                  <a:schemeClr val="bg1"/>
                </a:solidFill>
                <a:latin typeface="+mn-ea"/>
              </a:rPr>
              <a:t>廖旭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zh-CN" sz="2000" dirty="0">
                <a:solidFill>
                  <a:schemeClr val="bg1"/>
                </a:solidFill>
                <a:latin typeface="+mn-ea"/>
              </a:rPr>
              <a:t>胡安谊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zh-CN" sz="2000" dirty="0">
                <a:solidFill>
                  <a:schemeClr val="bg1"/>
                </a:solidFill>
                <a:latin typeface="+mn-ea"/>
              </a:rPr>
              <a:t>杨晓永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zh-CN" sz="2000" dirty="0">
                <a:solidFill>
                  <a:schemeClr val="bg1"/>
                </a:solidFill>
                <a:latin typeface="+mn-ea"/>
              </a:rPr>
              <a:t>陈进生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zh-CN" sz="2000" dirty="0">
                <a:solidFill>
                  <a:schemeClr val="bg1"/>
                </a:solidFill>
                <a:latin typeface="+mn-ea"/>
              </a:rPr>
              <a:t>于昌平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zh-CN" sz="2000" dirty="0">
                <a:solidFill>
                  <a:schemeClr val="bg1"/>
                </a:solidFill>
                <a:latin typeface="+mn-ea"/>
              </a:rPr>
              <a:t>林建清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.</a:t>
            </a:r>
            <a:r>
              <a:rPr lang="zh-CN" altLang="zh-CN" sz="2000" dirty="0">
                <a:solidFill>
                  <a:schemeClr val="bg1"/>
                </a:solidFill>
                <a:latin typeface="+mn-ea"/>
              </a:rPr>
              <a:t>厦门冬季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PM_(2.5)</a:t>
            </a:r>
            <a:r>
              <a:rPr lang="zh-CN" altLang="zh-CN" sz="2000" dirty="0">
                <a:solidFill>
                  <a:schemeClr val="bg1"/>
                </a:solidFill>
                <a:latin typeface="+mn-ea"/>
              </a:rPr>
              <a:t>颗粒物中细菌和真核微型生物群落组成及其来源分析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[J].</a:t>
            </a:r>
            <a:r>
              <a:rPr lang="zh-CN" altLang="zh-CN" sz="2000" dirty="0">
                <a:solidFill>
                  <a:schemeClr val="bg1"/>
                </a:solidFill>
                <a:latin typeface="+mn-ea"/>
              </a:rPr>
              <a:t>生态环境学报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,2013,22(08):1395-1400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.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[5]</a:t>
            </a:r>
            <a:r>
              <a:rPr lang="zh-CN" altLang="zh-CN" sz="2000" dirty="0">
                <a:solidFill>
                  <a:schemeClr val="bg1"/>
                </a:solidFill>
                <a:latin typeface="+mn-ea"/>
              </a:rPr>
              <a:t>郭敏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.</a:t>
            </a:r>
            <a:r>
              <a:rPr lang="zh-CN" altLang="zh-CN" sz="2000" dirty="0">
                <a:solidFill>
                  <a:schemeClr val="bg1"/>
                </a:solidFill>
                <a:latin typeface="+mn-ea"/>
              </a:rPr>
              <a:t>儿童社区获得性肺炎致病微生物分布及与临床特征的相关性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[J].</a:t>
            </a:r>
            <a:r>
              <a:rPr lang="zh-CN" altLang="zh-CN" sz="2000" dirty="0">
                <a:solidFill>
                  <a:schemeClr val="bg1"/>
                </a:solidFill>
                <a:latin typeface="+mn-ea"/>
              </a:rPr>
              <a:t>世界最新医学信息文摘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,2018,18(20):12-13+41</a:t>
            </a:r>
            <a:r>
              <a:rPr lang="en-US" altLang="zh-CN" sz="2000" dirty="0" smtClean="0">
                <a:latin typeface="+mn-ea"/>
              </a:rPr>
              <a:t>.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[6]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刘莹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姚开虎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.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及时接种疫苗  预防儿童肺炎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[J].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中国实用儿科杂志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,2015,30(11):831-835.</a:t>
            </a:r>
            <a:endParaRPr lang="zh-CN" altLang="zh-CN" sz="2000" dirty="0">
              <a:solidFill>
                <a:schemeClr val="bg1"/>
              </a:solidFill>
              <a:latin typeface="+mn-ea"/>
            </a:endParaRPr>
          </a:p>
          <a:p>
            <a:endParaRPr lang="zh-CN" altLang="zh-CN" sz="2000" dirty="0">
              <a:solidFill>
                <a:schemeClr val="bg1"/>
              </a:solidFill>
              <a:latin typeface="+mn-ea"/>
            </a:endParaRPr>
          </a:p>
          <a:p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0782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0" y="0"/>
            <a:ext cx="4312920" cy="284988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940040" y="3992880"/>
            <a:ext cx="4130040" cy="271272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023465" y="3067937"/>
            <a:ext cx="54908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  <a:endParaRPr lang="zh-CN" altLang="en-US" sz="4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07140" y="3143160"/>
            <a:ext cx="2225040" cy="147025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277258" y="3143160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9906000" y="1298721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853357" y="242309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375119" y="5179332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75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341661" y="138773"/>
            <a:ext cx="5552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对于发展中国家来说威胁更大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5883" y="697552"/>
            <a:ext cx="8784208" cy="578036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5513" y="967018"/>
            <a:ext cx="1107996" cy="317285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+mn-ea"/>
              </a:rPr>
              <a:t>为何？</a:t>
            </a:r>
            <a:endParaRPr lang="zh-CN" altLang="en-US" sz="6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9479" y="6477918"/>
            <a:ext cx="2533880" cy="38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图片来自网络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5513" y="3587735"/>
            <a:ext cx="1015663" cy="24791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</a:rPr>
              <a:t>怎么办？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17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7010400" y="905614"/>
            <a:ext cx="342111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010400" y="1893587"/>
            <a:ext cx="342111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7010401" y="1068225"/>
            <a:ext cx="13400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目录</a:t>
            </a:r>
          </a:p>
        </p:txBody>
      </p:sp>
      <p:sp>
        <p:nvSpPr>
          <p:cNvPr id="8" name="椭圆 7"/>
          <p:cNvSpPr/>
          <p:nvPr/>
        </p:nvSpPr>
        <p:spPr>
          <a:xfrm>
            <a:off x="8350470" y="1318145"/>
            <a:ext cx="162911" cy="16291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20958" y="1259024"/>
            <a:ext cx="1710559" cy="2811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600"/>
          <a:stretch/>
        </p:blipFill>
        <p:spPr>
          <a:xfrm>
            <a:off x="0" y="7025641"/>
            <a:ext cx="12192000" cy="387096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0431517" y="1893587"/>
            <a:ext cx="0" cy="40652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874521" y="5958840"/>
            <a:ext cx="85569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1874520" y="5486400"/>
            <a:ext cx="0" cy="4724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菱形 19"/>
          <p:cNvSpPr/>
          <p:nvPr/>
        </p:nvSpPr>
        <p:spPr>
          <a:xfrm>
            <a:off x="1558290" y="4918710"/>
            <a:ext cx="632460" cy="632460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1874520" y="4446270"/>
            <a:ext cx="0" cy="4724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菱形 25"/>
          <p:cNvSpPr/>
          <p:nvPr/>
        </p:nvSpPr>
        <p:spPr>
          <a:xfrm>
            <a:off x="1558290" y="3989070"/>
            <a:ext cx="632460" cy="632460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cxnSp>
        <p:nvCxnSpPr>
          <p:cNvPr id="27" name="直接连接符 26"/>
          <p:cNvCxnSpPr>
            <a:stCxn id="26" idx="0"/>
          </p:cNvCxnSpPr>
          <p:nvPr/>
        </p:nvCxnSpPr>
        <p:spPr>
          <a:xfrm flipV="1">
            <a:off x="1874520" y="3379470"/>
            <a:ext cx="0" cy="609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菱形 27"/>
          <p:cNvSpPr/>
          <p:nvPr/>
        </p:nvSpPr>
        <p:spPr>
          <a:xfrm>
            <a:off x="1558290" y="2946051"/>
            <a:ext cx="632460" cy="632460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1874520" y="2488851"/>
            <a:ext cx="0" cy="4724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菱形 29"/>
          <p:cNvSpPr/>
          <p:nvPr/>
        </p:nvSpPr>
        <p:spPr>
          <a:xfrm>
            <a:off x="1558290" y="1915446"/>
            <a:ext cx="632460" cy="632460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691640" y="1936267"/>
            <a:ext cx="1291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</a:t>
            </a:r>
            <a:endParaRPr lang="zh-CN" altLang="en-US" sz="2800" dirty="0">
              <a:latin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691640" y="2977163"/>
            <a:ext cx="1291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2</a:t>
            </a:r>
            <a:endParaRPr lang="zh-CN" altLang="en-US" sz="2800" dirty="0">
              <a:latin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691639" y="4027512"/>
            <a:ext cx="1291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3</a:t>
            </a:r>
            <a:endParaRPr lang="zh-CN" altLang="en-US" sz="2800" dirty="0">
              <a:latin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91638" y="4987774"/>
            <a:ext cx="1291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4</a:t>
            </a:r>
            <a:endParaRPr lang="zh-CN" altLang="en-US" sz="2800" dirty="0">
              <a:latin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474265" y="1911071"/>
            <a:ext cx="3929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什么最可能导致疾病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474265" y="2990313"/>
            <a:ext cx="32955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肺炎的致病微生物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474265" y="4009717"/>
            <a:ext cx="32955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感染途径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474265" y="4918167"/>
            <a:ext cx="32955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ea"/>
              </a:rPr>
              <a:t>预防手段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0961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6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4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20" grpId="0" animBg="1"/>
      <p:bldP spid="26" grpId="0" animBg="1"/>
      <p:bldP spid="28" grpId="0" animBg="1"/>
      <p:bldP spid="30" grpId="0" animBg="1"/>
      <p:bldP spid="34" grpId="0"/>
      <p:bldP spid="35" grpId="0"/>
      <p:bldP spid="36" grpId="0"/>
      <p:bldP spid="37" grpId="0"/>
      <p:bldP spid="44" grpId="0"/>
      <p:bldP spid="46" grpId="0"/>
      <p:bldP spid="47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菱形 4"/>
          <p:cNvSpPr/>
          <p:nvPr/>
        </p:nvSpPr>
        <p:spPr>
          <a:xfrm flipH="1">
            <a:off x="1103587" y="1024758"/>
            <a:ext cx="1072055" cy="1072055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 flipH="1">
            <a:off x="1056290" y="1713186"/>
            <a:ext cx="1119351" cy="1119351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 flipH="1">
            <a:off x="1639614" y="772509"/>
            <a:ext cx="3421117" cy="3421117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 flipH="1">
            <a:off x="2948151" y="3587967"/>
            <a:ext cx="1211318" cy="1211318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 flipH="1">
            <a:off x="2948151" y="4432736"/>
            <a:ext cx="914401" cy="914401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 flipH="1">
            <a:off x="1182413" y="3855981"/>
            <a:ext cx="914401" cy="914401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/>
          <p:cNvSpPr/>
          <p:nvPr/>
        </p:nvSpPr>
        <p:spPr>
          <a:xfrm flipH="1">
            <a:off x="5657193" y="5090941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菱形 11"/>
          <p:cNvSpPr/>
          <p:nvPr/>
        </p:nvSpPr>
        <p:spPr>
          <a:xfrm flipH="1">
            <a:off x="3862552" y="1317734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412124" y="597935"/>
            <a:ext cx="1747345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 smtClean="0">
                <a:solidFill>
                  <a:schemeClr val="bg1"/>
                </a:solidFill>
              </a:rPr>
              <a:t>1</a:t>
            </a:r>
            <a:endParaRPr lang="zh-CN" altLang="en-US" sz="23900" dirty="0">
              <a:solidFill>
                <a:schemeClr val="bg1"/>
              </a:solidFill>
            </a:endParaRPr>
          </a:p>
        </p:txBody>
      </p:sp>
      <p:sp>
        <p:nvSpPr>
          <p:cNvPr id="14" name="菱形 13"/>
          <p:cNvSpPr/>
          <p:nvPr/>
        </p:nvSpPr>
        <p:spPr>
          <a:xfrm flipH="1">
            <a:off x="4866289" y="4514190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 flipH="1">
            <a:off x="3900652" y="5672955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 flipH="1">
            <a:off x="4729656" y="5033138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297213" y="2847939"/>
            <a:ext cx="59146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</a:rPr>
              <a:t>什么最可能导致疾病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30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animBg="1"/>
      <p:bldP spid="15" grpId="0" animBg="1"/>
      <p:bldP spid="16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2875749" y="3340382"/>
            <a:ext cx="2343260" cy="2343260"/>
          </a:xfrm>
          <a:custGeom>
            <a:avLst/>
            <a:gdLst>
              <a:gd name="connsiteX0" fmla="*/ 2115406 w 2980266"/>
              <a:gd name="connsiteY0" fmla="*/ 475169 h 2980266"/>
              <a:gd name="connsiteX1" fmla="*/ 2347223 w 2980266"/>
              <a:gd name="connsiteY1" fmla="*/ 280641 h 2980266"/>
              <a:gd name="connsiteX2" fmla="*/ 2532418 w 2980266"/>
              <a:gd name="connsiteY2" fmla="*/ 436038 h 2980266"/>
              <a:gd name="connsiteX3" fmla="*/ 2381100 w 2980266"/>
              <a:gd name="connsiteY3" fmla="*/ 698113 h 2980266"/>
              <a:gd name="connsiteX4" fmla="*/ 2621526 w 2980266"/>
              <a:gd name="connsiteY4" fmla="*/ 1114543 h 2980266"/>
              <a:gd name="connsiteX5" fmla="*/ 2924149 w 2980266"/>
              <a:gd name="connsiteY5" fmla="*/ 1114535 h 2980266"/>
              <a:gd name="connsiteX6" fmla="*/ 2966129 w 2980266"/>
              <a:gd name="connsiteY6" fmla="*/ 1352617 h 2980266"/>
              <a:gd name="connsiteX7" fmla="*/ 2681754 w 2980266"/>
              <a:gd name="connsiteY7" fmla="*/ 1456113 h 2980266"/>
              <a:gd name="connsiteX8" fmla="*/ 2598255 w 2980266"/>
              <a:gd name="connsiteY8" fmla="*/ 1929659 h 2980266"/>
              <a:gd name="connsiteX9" fmla="*/ 2830082 w 2980266"/>
              <a:gd name="connsiteY9" fmla="*/ 2124176 h 2980266"/>
              <a:gd name="connsiteX10" fmla="*/ 2709205 w 2980266"/>
              <a:gd name="connsiteY10" fmla="*/ 2333542 h 2980266"/>
              <a:gd name="connsiteX11" fmla="*/ 2424835 w 2980266"/>
              <a:gd name="connsiteY11" fmla="*/ 2230031 h 2980266"/>
              <a:gd name="connsiteX12" fmla="*/ 2056481 w 2980266"/>
              <a:gd name="connsiteY12" fmla="*/ 2539116 h 2980266"/>
              <a:gd name="connsiteX13" fmla="*/ 2109039 w 2980266"/>
              <a:gd name="connsiteY13" fmla="*/ 2837141 h 2980266"/>
              <a:gd name="connsiteX14" fmla="*/ 1881863 w 2980266"/>
              <a:gd name="connsiteY14" fmla="*/ 2919826 h 2980266"/>
              <a:gd name="connsiteX15" fmla="*/ 1730559 w 2980266"/>
              <a:gd name="connsiteY15" fmla="*/ 2657743 h 2980266"/>
              <a:gd name="connsiteX16" fmla="*/ 1249707 w 2980266"/>
              <a:gd name="connsiteY16" fmla="*/ 2657743 h 2980266"/>
              <a:gd name="connsiteX17" fmla="*/ 1098403 w 2980266"/>
              <a:gd name="connsiteY17" fmla="*/ 2919826 h 2980266"/>
              <a:gd name="connsiteX18" fmla="*/ 871227 w 2980266"/>
              <a:gd name="connsiteY18" fmla="*/ 2837141 h 2980266"/>
              <a:gd name="connsiteX19" fmla="*/ 923785 w 2980266"/>
              <a:gd name="connsiteY19" fmla="*/ 2539117 h 2980266"/>
              <a:gd name="connsiteX20" fmla="*/ 555431 w 2980266"/>
              <a:gd name="connsiteY20" fmla="*/ 2230032 h 2980266"/>
              <a:gd name="connsiteX21" fmla="*/ 271061 w 2980266"/>
              <a:gd name="connsiteY21" fmla="*/ 2333542 h 2980266"/>
              <a:gd name="connsiteX22" fmla="*/ 150184 w 2980266"/>
              <a:gd name="connsiteY22" fmla="*/ 2124176 h 2980266"/>
              <a:gd name="connsiteX23" fmla="*/ 382011 w 2980266"/>
              <a:gd name="connsiteY23" fmla="*/ 1929660 h 2980266"/>
              <a:gd name="connsiteX24" fmla="*/ 298512 w 2980266"/>
              <a:gd name="connsiteY24" fmla="*/ 1456114 h 2980266"/>
              <a:gd name="connsiteX25" fmla="*/ 14137 w 2980266"/>
              <a:gd name="connsiteY25" fmla="*/ 1352617 h 2980266"/>
              <a:gd name="connsiteX26" fmla="*/ 56117 w 2980266"/>
              <a:gd name="connsiteY26" fmla="*/ 1114535 h 2980266"/>
              <a:gd name="connsiteX27" fmla="*/ 358740 w 2980266"/>
              <a:gd name="connsiteY27" fmla="*/ 1114543 h 2980266"/>
              <a:gd name="connsiteX28" fmla="*/ 599166 w 2980266"/>
              <a:gd name="connsiteY28" fmla="*/ 698113 h 2980266"/>
              <a:gd name="connsiteX29" fmla="*/ 447848 w 2980266"/>
              <a:gd name="connsiteY29" fmla="*/ 436038 h 2980266"/>
              <a:gd name="connsiteX30" fmla="*/ 633043 w 2980266"/>
              <a:gd name="connsiteY30" fmla="*/ 280641 h 2980266"/>
              <a:gd name="connsiteX31" fmla="*/ 864860 w 2980266"/>
              <a:gd name="connsiteY31" fmla="*/ 475169 h 2980266"/>
              <a:gd name="connsiteX32" fmla="*/ 1316713 w 2980266"/>
              <a:gd name="connsiteY32" fmla="*/ 310708 h 2980266"/>
              <a:gd name="connsiteX33" fmla="*/ 1369255 w 2980266"/>
              <a:gd name="connsiteY33" fmla="*/ 12681 h 2980266"/>
              <a:gd name="connsiteX34" fmla="*/ 1611011 w 2980266"/>
              <a:gd name="connsiteY34" fmla="*/ 12681 h 2980266"/>
              <a:gd name="connsiteX35" fmla="*/ 1663553 w 2980266"/>
              <a:gd name="connsiteY35" fmla="*/ 310708 h 2980266"/>
              <a:gd name="connsiteX36" fmla="*/ 2115406 w 2980266"/>
              <a:gd name="connsiteY36" fmla="*/ 475169 h 2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0266" h="2980266">
                <a:moveTo>
                  <a:pt x="2115406" y="475169"/>
                </a:moveTo>
                <a:lnTo>
                  <a:pt x="2347223" y="280641"/>
                </a:lnTo>
                <a:lnTo>
                  <a:pt x="2532418" y="436038"/>
                </a:lnTo>
                <a:lnTo>
                  <a:pt x="2381100" y="698113"/>
                </a:lnTo>
                <a:cubicBezTo>
                  <a:pt x="2488696" y="819151"/>
                  <a:pt x="2570502" y="960843"/>
                  <a:pt x="2621526" y="1114543"/>
                </a:cubicBezTo>
                <a:lnTo>
                  <a:pt x="2924149" y="1114535"/>
                </a:lnTo>
                <a:lnTo>
                  <a:pt x="2966129" y="1352617"/>
                </a:lnTo>
                <a:lnTo>
                  <a:pt x="2681754" y="1456113"/>
                </a:lnTo>
                <a:cubicBezTo>
                  <a:pt x="2686376" y="1617995"/>
                  <a:pt x="2657965" y="1779121"/>
                  <a:pt x="2598255" y="1929659"/>
                </a:cubicBezTo>
                <a:lnTo>
                  <a:pt x="2830082" y="2124176"/>
                </a:lnTo>
                <a:lnTo>
                  <a:pt x="2709205" y="2333542"/>
                </a:lnTo>
                <a:lnTo>
                  <a:pt x="2424835" y="2230031"/>
                </a:lnTo>
                <a:cubicBezTo>
                  <a:pt x="2324320" y="2357010"/>
                  <a:pt x="2198986" y="2462178"/>
                  <a:pt x="2056481" y="2539116"/>
                </a:cubicBezTo>
                <a:lnTo>
                  <a:pt x="2109039" y="2837141"/>
                </a:lnTo>
                <a:lnTo>
                  <a:pt x="1881863" y="2919826"/>
                </a:lnTo>
                <a:lnTo>
                  <a:pt x="1730559" y="2657743"/>
                </a:lnTo>
                <a:cubicBezTo>
                  <a:pt x="1571939" y="2690405"/>
                  <a:pt x="1408327" y="2690405"/>
                  <a:pt x="1249707" y="2657743"/>
                </a:cubicBezTo>
                <a:lnTo>
                  <a:pt x="1098403" y="2919826"/>
                </a:lnTo>
                <a:lnTo>
                  <a:pt x="871227" y="2837141"/>
                </a:lnTo>
                <a:lnTo>
                  <a:pt x="923785" y="2539117"/>
                </a:lnTo>
                <a:cubicBezTo>
                  <a:pt x="781280" y="2462179"/>
                  <a:pt x="655947" y="2357011"/>
                  <a:pt x="555431" y="2230032"/>
                </a:cubicBezTo>
                <a:lnTo>
                  <a:pt x="271061" y="2333542"/>
                </a:lnTo>
                <a:lnTo>
                  <a:pt x="150184" y="2124176"/>
                </a:lnTo>
                <a:lnTo>
                  <a:pt x="382011" y="1929660"/>
                </a:lnTo>
                <a:cubicBezTo>
                  <a:pt x="322301" y="1779122"/>
                  <a:pt x="293890" y="1617995"/>
                  <a:pt x="298512" y="1456114"/>
                </a:cubicBezTo>
                <a:lnTo>
                  <a:pt x="14137" y="1352617"/>
                </a:lnTo>
                <a:lnTo>
                  <a:pt x="56117" y="1114535"/>
                </a:lnTo>
                <a:lnTo>
                  <a:pt x="358740" y="1114543"/>
                </a:lnTo>
                <a:cubicBezTo>
                  <a:pt x="409764" y="960843"/>
                  <a:pt x="491570" y="819151"/>
                  <a:pt x="599166" y="698113"/>
                </a:cubicBezTo>
                <a:lnTo>
                  <a:pt x="447848" y="436038"/>
                </a:lnTo>
                <a:lnTo>
                  <a:pt x="633043" y="280641"/>
                </a:lnTo>
                <a:lnTo>
                  <a:pt x="864860" y="475169"/>
                </a:lnTo>
                <a:cubicBezTo>
                  <a:pt x="1002743" y="390226"/>
                  <a:pt x="1156488" y="334267"/>
                  <a:pt x="1316713" y="310708"/>
                </a:cubicBezTo>
                <a:lnTo>
                  <a:pt x="1369255" y="12681"/>
                </a:lnTo>
                <a:lnTo>
                  <a:pt x="1611011" y="12681"/>
                </a:lnTo>
                <a:lnTo>
                  <a:pt x="1663553" y="310708"/>
                </a:lnTo>
                <a:cubicBezTo>
                  <a:pt x="1823778" y="334267"/>
                  <a:pt x="1977523" y="390226"/>
                  <a:pt x="2115406" y="47516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1396" tIns="760343" rIns="661396" bIns="812465" numCol="1" spcCol="1270" anchor="ctr" anchorCtr="0">
            <a:noAutofit/>
          </a:bodyPr>
          <a:lstStyle/>
          <a:p>
            <a:pPr lvl="0"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900" kern="1200"/>
          </a:p>
        </p:txBody>
      </p:sp>
      <p:sp>
        <p:nvSpPr>
          <p:cNvPr id="11" name="任意多边形 10"/>
          <p:cNvSpPr/>
          <p:nvPr/>
        </p:nvSpPr>
        <p:spPr>
          <a:xfrm>
            <a:off x="1058333" y="2344546"/>
            <a:ext cx="2167466" cy="2167466"/>
          </a:xfrm>
          <a:custGeom>
            <a:avLst/>
            <a:gdLst>
              <a:gd name="connsiteX0" fmla="*/ 1621800 w 2167466"/>
              <a:gd name="connsiteY0" fmla="*/ 548964 h 2167466"/>
              <a:gd name="connsiteX1" fmla="*/ 1941574 w 2167466"/>
              <a:gd name="connsiteY1" fmla="*/ 452590 h 2167466"/>
              <a:gd name="connsiteX2" fmla="*/ 2059240 w 2167466"/>
              <a:gd name="connsiteY2" fmla="*/ 656392 h 2167466"/>
              <a:gd name="connsiteX3" fmla="*/ 1815890 w 2167466"/>
              <a:gd name="connsiteY3" fmla="*/ 885138 h 2167466"/>
              <a:gd name="connsiteX4" fmla="*/ 1815890 w 2167466"/>
              <a:gd name="connsiteY4" fmla="*/ 1282328 h 2167466"/>
              <a:gd name="connsiteX5" fmla="*/ 2059240 w 2167466"/>
              <a:gd name="connsiteY5" fmla="*/ 1511074 h 2167466"/>
              <a:gd name="connsiteX6" fmla="*/ 1941574 w 2167466"/>
              <a:gd name="connsiteY6" fmla="*/ 1714876 h 2167466"/>
              <a:gd name="connsiteX7" fmla="*/ 1621800 w 2167466"/>
              <a:gd name="connsiteY7" fmla="*/ 1618502 h 2167466"/>
              <a:gd name="connsiteX8" fmla="*/ 1277823 w 2167466"/>
              <a:gd name="connsiteY8" fmla="*/ 1817097 h 2167466"/>
              <a:gd name="connsiteX9" fmla="*/ 1201398 w 2167466"/>
              <a:gd name="connsiteY9" fmla="*/ 2142217 h 2167466"/>
              <a:gd name="connsiteX10" fmla="*/ 966068 w 2167466"/>
              <a:gd name="connsiteY10" fmla="*/ 2142217 h 2167466"/>
              <a:gd name="connsiteX11" fmla="*/ 889643 w 2167466"/>
              <a:gd name="connsiteY11" fmla="*/ 1817097 h 2167466"/>
              <a:gd name="connsiteX12" fmla="*/ 545666 w 2167466"/>
              <a:gd name="connsiteY12" fmla="*/ 1618502 h 2167466"/>
              <a:gd name="connsiteX13" fmla="*/ 225892 w 2167466"/>
              <a:gd name="connsiteY13" fmla="*/ 1714876 h 2167466"/>
              <a:gd name="connsiteX14" fmla="*/ 108226 w 2167466"/>
              <a:gd name="connsiteY14" fmla="*/ 1511074 h 2167466"/>
              <a:gd name="connsiteX15" fmla="*/ 351576 w 2167466"/>
              <a:gd name="connsiteY15" fmla="*/ 1282328 h 2167466"/>
              <a:gd name="connsiteX16" fmla="*/ 351576 w 2167466"/>
              <a:gd name="connsiteY16" fmla="*/ 885138 h 2167466"/>
              <a:gd name="connsiteX17" fmla="*/ 108226 w 2167466"/>
              <a:gd name="connsiteY17" fmla="*/ 656392 h 2167466"/>
              <a:gd name="connsiteX18" fmla="*/ 225892 w 2167466"/>
              <a:gd name="connsiteY18" fmla="*/ 452590 h 2167466"/>
              <a:gd name="connsiteX19" fmla="*/ 545666 w 2167466"/>
              <a:gd name="connsiteY19" fmla="*/ 548964 h 2167466"/>
              <a:gd name="connsiteX20" fmla="*/ 889643 w 2167466"/>
              <a:gd name="connsiteY20" fmla="*/ 350369 h 2167466"/>
              <a:gd name="connsiteX21" fmla="*/ 966068 w 2167466"/>
              <a:gd name="connsiteY21" fmla="*/ 25249 h 2167466"/>
              <a:gd name="connsiteX22" fmla="*/ 1201398 w 2167466"/>
              <a:gd name="connsiteY22" fmla="*/ 25249 h 2167466"/>
              <a:gd name="connsiteX23" fmla="*/ 1277823 w 2167466"/>
              <a:gd name="connsiteY23" fmla="*/ 350369 h 2167466"/>
              <a:gd name="connsiteX24" fmla="*/ 1621800 w 2167466"/>
              <a:gd name="connsiteY24" fmla="*/ 548964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67466" h="2167466">
                <a:moveTo>
                  <a:pt x="1621800" y="548964"/>
                </a:moveTo>
                <a:lnTo>
                  <a:pt x="1941574" y="452590"/>
                </a:lnTo>
                <a:lnTo>
                  <a:pt x="2059240" y="656392"/>
                </a:lnTo>
                <a:lnTo>
                  <a:pt x="1815890" y="885138"/>
                </a:lnTo>
                <a:cubicBezTo>
                  <a:pt x="1851165" y="1015185"/>
                  <a:pt x="1851165" y="1152281"/>
                  <a:pt x="1815890" y="1282328"/>
                </a:cubicBezTo>
                <a:lnTo>
                  <a:pt x="2059240" y="1511074"/>
                </a:lnTo>
                <a:lnTo>
                  <a:pt x="1941574" y="1714876"/>
                </a:lnTo>
                <a:lnTo>
                  <a:pt x="1621800" y="1618502"/>
                </a:lnTo>
                <a:cubicBezTo>
                  <a:pt x="1526813" y="1714075"/>
                  <a:pt x="1408085" y="1782623"/>
                  <a:pt x="1277823" y="1817097"/>
                </a:cubicBezTo>
                <a:lnTo>
                  <a:pt x="1201398" y="2142217"/>
                </a:lnTo>
                <a:lnTo>
                  <a:pt x="966068" y="2142217"/>
                </a:lnTo>
                <a:lnTo>
                  <a:pt x="889643" y="1817097"/>
                </a:lnTo>
                <a:cubicBezTo>
                  <a:pt x="759381" y="1782622"/>
                  <a:pt x="640653" y="1714074"/>
                  <a:pt x="545666" y="1618502"/>
                </a:cubicBezTo>
                <a:lnTo>
                  <a:pt x="225892" y="1714876"/>
                </a:lnTo>
                <a:lnTo>
                  <a:pt x="108226" y="1511074"/>
                </a:lnTo>
                <a:lnTo>
                  <a:pt x="351576" y="1282328"/>
                </a:lnTo>
                <a:cubicBezTo>
                  <a:pt x="316301" y="1152281"/>
                  <a:pt x="316301" y="1015185"/>
                  <a:pt x="351576" y="885138"/>
                </a:cubicBezTo>
                <a:lnTo>
                  <a:pt x="108226" y="656392"/>
                </a:lnTo>
                <a:lnTo>
                  <a:pt x="225892" y="452590"/>
                </a:lnTo>
                <a:lnTo>
                  <a:pt x="545666" y="548964"/>
                </a:lnTo>
                <a:cubicBezTo>
                  <a:pt x="640653" y="453391"/>
                  <a:pt x="759381" y="384843"/>
                  <a:pt x="889643" y="350369"/>
                </a:cubicBezTo>
                <a:lnTo>
                  <a:pt x="966068" y="25249"/>
                </a:lnTo>
                <a:lnTo>
                  <a:pt x="1201398" y="25249"/>
                </a:lnTo>
                <a:lnTo>
                  <a:pt x="1277823" y="350369"/>
                </a:lnTo>
                <a:cubicBezTo>
                  <a:pt x="1408085" y="384844"/>
                  <a:pt x="1526813" y="453392"/>
                  <a:pt x="1621800" y="54896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83766" tIns="587064" rIns="583766" bIns="587064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12" name="任意多边形 11"/>
          <p:cNvSpPr/>
          <p:nvPr/>
        </p:nvSpPr>
        <p:spPr>
          <a:xfrm>
            <a:off x="2356110" y="1246748"/>
            <a:ext cx="1885653" cy="1885653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46337" tIns="746337" rIns="746338" bIns="746338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16" name="任意多边形 15"/>
          <p:cNvSpPr/>
          <p:nvPr/>
        </p:nvSpPr>
        <p:spPr>
          <a:xfrm>
            <a:off x="-609655" y="315878"/>
            <a:ext cx="1036375" cy="1036375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46337" tIns="746337" rIns="746338" bIns="746338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17" name="任意多边形 16"/>
          <p:cNvSpPr/>
          <p:nvPr/>
        </p:nvSpPr>
        <p:spPr>
          <a:xfrm>
            <a:off x="744075" y="1195901"/>
            <a:ext cx="942826" cy="942826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46337" tIns="746337" rIns="746338" bIns="746338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18" name="任意多边形 17"/>
          <p:cNvSpPr/>
          <p:nvPr/>
        </p:nvSpPr>
        <p:spPr>
          <a:xfrm>
            <a:off x="1433605" y="5189244"/>
            <a:ext cx="942826" cy="942826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46337" tIns="746337" rIns="746338" bIns="746338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19" name="任意多边形 18"/>
          <p:cNvSpPr/>
          <p:nvPr/>
        </p:nvSpPr>
        <p:spPr>
          <a:xfrm>
            <a:off x="2769087" y="6369262"/>
            <a:ext cx="705633" cy="705633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46337" tIns="746337" rIns="746338" bIns="746338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3985723" y="62484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7401409" y="60960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4907274" y="196821"/>
            <a:ext cx="25986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</a:rPr>
              <a:t>什么最可能导致疾病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45261" y="1539661"/>
            <a:ext cx="2585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1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28994" y="2792323"/>
            <a:ext cx="2585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2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660131" y="3840264"/>
            <a:ext cx="2585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3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984124" y="2138727"/>
            <a:ext cx="583324" cy="583324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908100" y="2068649"/>
            <a:ext cx="739439" cy="739439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7092942" y="2168779"/>
            <a:ext cx="1261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996852" y="3566308"/>
            <a:ext cx="583324" cy="583324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920828" y="3496230"/>
            <a:ext cx="739439" cy="739439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7105670" y="3596360"/>
            <a:ext cx="1261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009580" y="4993889"/>
            <a:ext cx="583324" cy="583324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933556" y="4923811"/>
            <a:ext cx="739439" cy="739439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7118398" y="5023941"/>
            <a:ext cx="1261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024367" y="2176758"/>
            <a:ext cx="3226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汽车尾气</a:t>
            </a:r>
            <a:endParaRPr lang="zh-CN" altLang="en-US" sz="28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973719" y="3564413"/>
            <a:ext cx="3226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工业污染</a:t>
            </a:r>
            <a:endParaRPr lang="zh-CN" altLang="en-US" sz="28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24367" y="5003668"/>
            <a:ext cx="3226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室内霉菌、潮湿</a:t>
            </a:r>
            <a:endParaRPr lang="zh-CN" altLang="en-US" sz="28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6720" y="5769777"/>
            <a:ext cx="111262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环境污染物暴露与儿童哮喘等过敏症及</a:t>
            </a:r>
            <a:r>
              <a:rPr lang="zh-CN" altLang="en-US" sz="2800" dirty="0" smtClean="0">
                <a:solidFill>
                  <a:schemeClr val="bg1"/>
                </a:solidFill>
              </a:rPr>
              <a:t>呼吸系统</a:t>
            </a:r>
            <a:r>
              <a:rPr lang="zh-CN" altLang="en-US" sz="2800" dirty="0">
                <a:solidFill>
                  <a:schemeClr val="bg1"/>
                </a:solidFill>
              </a:rPr>
              <a:t>感染等疾病</a:t>
            </a:r>
            <a:r>
              <a:rPr lang="zh-CN" altLang="en-US" sz="2800" dirty="0" smtClean="0">
                <a:solidFill>
                  <a:schemeClr val="bg1"/>
                </a:solidFill>
              </a:rPr>
              <a:t>密切相关！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1191" y="6399524"/>
            <a:ext cx="125600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[1]路婵,胡旭,缪玉峰,姜伟,向宇光,邓启红.生命早期环境污染暴露增加儿童过敏与感染风险[J].科学通报,2018,63(10):954-967.</a:t>
            </a:r>
          </a:p>
        </p:txBody>
      </p:sp>
    </p:spTree>
    <p:extLst>
      <p:ext uri="{BB962C8B-B14F-4D97-AF65-F5344CB8AC3E}">
        <p14:creationId xmlns:p14="http://schemas.microsoft.com/office/powerpoint/2010/main" val="216078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2682240" y="2225040"/>
            <a:ext cx="609600" cy="6096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758440" y="230124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773680" y="2234625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12" name="文本框 11"/>
          <p:cNvSpPr txBox="1"/>
          <p:nvPr/>
        </p:nvSpPr>
        <p:spPr>
          <a:xfrm>
            <a:off x="212945" y="3211196"/>
            <a:ext cx="419643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发达国家大量研究认为汽车尾气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(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如</a:t>
            </a:r>
            <a:r>
              <a:rPr lang="en-US" altLang="zh-CN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cs typeface="Aldhabi" panose="01000000000000000000" pitchFamily="2" charset="-78"/>
              </a:rPr>
              <a:t>NO2,NOx,CO,O3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等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)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是导致儿童过敏症与呼吸系统感染的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关键污染物。</a:t>
            </a:r>
            <a:endParaRPr lang="zh-CN" altLang="en-US" sz="2800" dirty="0">
              <a:solidFill>
                <a:schemeClr val="bg1"/>
              </a:solidFill>
              <a:latin typeface="+mn-ea"/>
              <a:cs typeface="Aldhabi" panose="01000000000000000000" pitchFamily="2" charset="-78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304665" y="547821"/>
            <a:ext cx="609600" cy="6096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380865" y="624021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380865" y="547821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20" name="文本框 19"/>
          <p:cNvSpPr txBox="1"/>
          <p:nvPr/>
        </p:nvSpPr>
        <p:spPr>
          <a:xfrm>
            <a:off x="5939098" y="2089704"/>
            <a:ext cx="398502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国内已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有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出生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队列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研究表明出生</a:t>
            </a:r>
            <a:r>
              <a:rPr lang="en-US" altLang="zh-CN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-4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岁期间室外交通排放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相关污染物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暴露与</a:t>
            </a:r>
            <a:r>
              <a:rPr lang="zh-CN" altLang="en-US" sz="28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cs typeface="Aldhabi" panose="01000000000000000000" pitchFamily="2" charset="-78"/>
              </a:rPr>
              <a:t>哮喘、过敏及儿童呼吸道感染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等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疾病</a:t>
            </a:r>
            <a:r>
              <a:rPr lang="en-US" altLang="zh-CN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(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如耳、鼻、喉、感染、严重感冒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)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显著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正相关。</a:t>
            </a:r>
            <a:endParaRPr lang="zh-CN" altLang="en-US" sz="2800" dirty="0">
              <a:solidFill>
                <a:schemeClr val="bg1"/>
              </a:solidFill>
              <a:latin typeface="+mn-ea"/>
              <a:cs typeface="Aldhabi" panose="01000000000000000000" pitchFamily="2" charset="-78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8996393" y="5198247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615384" y="1743777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93358" y="1941137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2860203" y="5140501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8352741" y="50906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8352741" y="1121491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9020773" y="472464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汽车尾气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98410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2708" y="-16145"/>
            <a:ext cx="9308738" cy="687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3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2682240" y="2225040"/>
            <a:ext cx="609600" cy="6096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758440" y="230124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773680" y="2234625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12" name="文本框 11"/>
          <p:cNvSpPr txBox="1"/>
          <p:nvPr/>
        </p:nvSpPr>
        <p:spPr>
          <a:xfrm>
            <a:off x="360103" y="3157845"/>
            <a:ext cx="419643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发达国家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的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工业污染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浓度水平十分低</a:t>
            </a:r>
            <a:r>
              <a:rPr lang="en-US" altLang="zh-CN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,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室外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空气污染类型单一化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主要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为汽车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尾气，与发展中国家污染类型差别大。</a:t>
            </a:r>
            <a:endParaRPr lang="zh-CN" altLang="en-US" sz="2800" dirty="0">
              <a:solidFill>
                <a:schemeClr val="bg1"/>
              </a:solidFill>
              <a:latin typeface="+mn-ea"/>
              <a:cs typeface="Aldhabi" panose="01000000000000000000" pitchFamily="2" charset="-78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304665" y="547821"/>
            <a:ext cx="609600" cy="6096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380865" y="624021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380865" y="547821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20" name="文本框 19"/>
          <p:cNvSpPr txBox="1"/>
          <p:nvPr/>
        </p:nvSpPr>
        <p:spPr>
          <a:xfrm>
            <a:off x="5139849" y="2301240"/>
            <a:ext cx="663718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cs typeface="Aldhabi" panose="01000000000000000000" pitchFamily="2" charset="-78"/>
              </a:rPr>
              <a:t>浓度</a:t>
            </a:r>
            <a:r>
              <a:rPr lang="zh-CN" altLang="en-US" sz="28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cs typeface="Aldhabi" panose="01000000000000000000" pitchFamily="2" charset="-78"/>
              </a:rPr>
              <a:t>高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与</a:t>
            </a:r>
            <a:r>
              <a:rPr lang="zh-CN" altLang="en-US" sz="28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cs typeface="Aldhabi" panose="01000000000000000000" pitchFamily="2" charset="-78"/>
              </a:rPr>
              <a:t>多元混合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特性：</a:t>
            </a:r>
            <a:endParaRPr lang="en-US" altLang="zh-CN" sz="2800" dirty="0" smtClean="0">
              <a:solidFill>
                <a:schemeClr val="bg1"/>
              </a:solidFill>
              <a:latin typeface="+mn-ea"/>
              <a:cs typeface="Aldhabi" panose="01000000000000000000" pitchFamily="2" charset="-7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我国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快速的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经济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发展和以</a:t>
            </a:r>
            <a:r>
              <a:rPr lang="zh-CN" altLang="en-US" sz="28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cs typeface="Aldhabi" panose="01000000000000000000" pitchFamily="2" charset="-78"/>
              </a:rPr>
              <a:t>煤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为主的能源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利用式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,</a:t>
            </a:r>
            <a:r>
              <a:rPr lang="en-US" altLang="zh-CN" sz="28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cs typeface="Aldhabi" panose="01000000000000000000" pitchFamily="2" charset="-78"/>
              </a:rPr>
              <a:t>SO2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污染水平全世界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最高</a:t>
            </a:r>
            <a:endParaRPr lang="en-US" altLang="zh-CN" sz="2800" dirty="0" smtClean="0">
              <a:solidFill>
                <a:schemeClr val="bg1"/>
              </a:solidFill>
              <a:latin typeface="+mn-ea"/>
              <a:cs typeface="Aldhabi" panose="01000000000000000000" pitchFamily="2" charset="-7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SO2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、</a:t>
            </a:r>
            <a:r>
              <a:rPr lang="en-US" altLang="zh-CN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NOx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、颗粒</a:t>
            </a:r>
            <a:r>
              <a:rPr lang="zh-CN" altLang="en-US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物</a:t>
            </a:r>
            <a:r>
              <a:rPr lang="en-US" altLang="zh-CN" sz="2800" dirty="0" smtClean="0">
                <a:solidFill>
                  <a:schemeClr val="bg1"/>
                </a:solidFill>
                <a:latin typeface="+mn-ea"/>
                <a:cs typeface="Aldhabi" panose="01000000000000000000" pitchFamily="2" charset="-78"/>
              </a:rPr>
              <a:t>(PM2.5)</a:t>
            </a:r>
            <a:endParaRPr lang="en-US" altLang="zh-CN" sz="2800" dirty="0">
              <a:solidFill>
                <a:schemeClr val="bg1"/>
              </a:solidFill>
              <a:latin typeface="+mn-ea"/>
              <a:cs typeface="Aldhabi" panose="01000000000000000000" pitchFamily="2" charset="-78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7597250" y="4281229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491975" y="1092321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93358" y="1941137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2860203" y="5140501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8352741" y="50906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8352741" y="1121491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9020773" y="472464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工业污染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5076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2cae17f381159bf6f023c79094caaec0cca0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1598</Words>
  <Application>Microsoft Office PowerPoint</Application>
  <PresentationFormat>宽屏</PresentationFormat>
  <Paragraphs>100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宋体</vt:lpstr>
      <vt:lpstr>微软雅黑</vt:lpstr>
      <vt:lpstr>Aldhabi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yeshaojun5056@163.com</dc:creator>
  <cp:lastModifiedBy>李 漱玉</cp:lastModifiedBy>
  <cp:revision>68</cp:revision>
  <dcterms:created xsi:type="dcterms:W3CDTF">2015-07-27T07:00:14Z</dcterms:created>
  <dcterms:modified xsi:type="dcterms:W3CDTF">2018-06-04T02:15:11Z</dcterms:modified>
</cp:coreProperties>
</file>