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7" r:id="rId3"/>
    <p:sldId id="271" r:id="rId5"/>
    <p:sldId id="353" r:id="rId6"/>
    <p:sldId id="354" r:id="rId7"/>
    <p:sldId id="355" r:id="rId8"/>
    <p:sldId id="356" r:id="rId9"/>
    <p:sldId id="357" r:id="rId10"/>
    <p:sldId id="258" r:id="rId11"/>
    <p:sldId id="338" r:id="rId12"/>
    <p:sldId id="329" r:id="rId13"/>
    <p:sldId id="330" r:id="rId14"/>
    <p:sldId id="331" r:id="rId15"/>
    <p:sldId id="332" r:id="rId16"/>
    <p:sldId id="334" r:id="rId17"/>
    <p:sldId id="335" r:id="rId18"/>
    <p:sldId id="336" r:id="rId19"/>
    <p:sldId id="337" r:id="rId20"/>
    <p:sldId id="333" r:id="rId21"/>
    <p:sldId id="339" r:id="rId22"/>
    <p:sldId id="340" r:id="rId23"/>
    <p:sldId id="341" r:id="rId24"/>
    <p:sldId id="359" r:id="rId25"/>
    <p:sldId id="342" r:id="rId26"/>
    <p:sldId id="343" r:id="rId27"/>
    <p:sldId id="35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14865"/>
    <a:srgbClr val="610303"/>
    <a:srgbClr val="31C2DF"/>
    <a:srgbClr val="82B0CC"/>
    <a:srgbClr val="4D8FB7"/>
    <a:srgbClr val="666666"/>
    <a:srgbClr val="8E8E8E"/>
    <a:srgbClr val="E2E9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72" autoAdjust="0"/>
    <p:restoredTop sz="94660" autoAdjust="0"/>
  </p:normalViewPr>
  <p:slideViewPr>
    <p:cSldViewPr snapToGrid="0">
      <p:cViewPr varScale="1">
        <p:scale>
          <a:sx n="62" d="100"/>
          <a:sy n="62" d="100"/>
        </p:scale>
        <p:origin x="-72" y="-14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FB1FE-9661-484F-A3F4-A28076CBD0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D0FBE-D378-4AC7-9844-FE416A5B8B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1C49-4F1C-4FE7-A102-521248C79C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0292" y="2234235"/>
            <a:ext cx="9655728" cy="1476375"/>
          </a:xfrm>
          <a:prstGeom prst="rect">
            <a:avLst/>
          </a:prstGeom>
          <a:solidFill>
            <a:srgbClr val="3148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生物修复技术的发展前景</a:t>
            </a:r>
            <a:endParaRPr lang="zh-CN" altLang="en-US" sz="5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以白腐真菌技术为例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TextBox 7"/>
          <p:cNvSpPr>
            <a:spLocks noChangeArrowheads="1"/>
          </p:cNvSpPr>
          <p:nvPr/>
        </p:nvSpPr>
        <p:spPr bwMode="auto">
          <a:xfrm>
            <a:off x="4399256" y="4950086"/>
            <a:ext cx="2681652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陈奕童 于喆</a:t>
            </a:r>
            <a:endParaRPr lang="zh-CN" altLang="en-US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3675005" y="5057807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03396" y="5057807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等腰三角形 1"/>
          <p:cNvSpPr/>
          <p:nvPr/>
        </p:nvSpPr>
        <p:spPr>
          <a:xfrm rot="4499273">
            <a:off x="1511166" y="231006"/>
            <a:ext cx="1607419" cy="1385706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1" name="等腰三角形 200"/>
          <p:cNvSpPr/>
          <p:nvPr/>
        </p:nvSpPr>
        <p:spPr>
          <a:xfrm rot="7947741">
            <a:off x="400932" y="1199831"/>
            <a:ext cx="1209165" cy="104238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/>
      <p:bldP spid="2" grpId="0" animBg="1"/>
      <p:bldP spid="199" grpId="0" animBg="1"/>
      <p:bldP spid="200" grpId="0" animBg="1"/>
      <p:bldP spid="20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977515" y="859155"/>
            <a:ext cx="72205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白腐真菌属于担子菌纲，腐生在树木或木材上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能靠降解木质素—纤维素材料的能力穿入木质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侵入木质细胞腔内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释放降解性酶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导致木质腐烂成为淡色的海绵状团块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引起木质白色腐烂而得此名。</a:t>
            </a:r>
            <a:endParaRPr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1652270" y="577850"/>
            <a:ext cx="834707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sz="36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异生物质</a:t>
            </a: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：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即非生物系统的物质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指人工合成的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、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非自然界固有的和生物体所必需的一类物质。其异生性意味着它们的结构不易被现存的生物降解性酶所识别</a:t>
            </a:r>
            <a:r>
              <a:rPr 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导致在生物体及环境中的积累。</a:t>
            </a:r>
            <a:endParaRPr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570" y="135890"/>
            <a:ext cx="9352280" cy="6499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22"/>
          <p:cNvSpPr txBox="1"/>
          <p:nvPr/>
        </p:nvSpPr>
        <p:spPr>
          <a:xfrm>
            <a:off x="10488295" y="368300"/>
            <a:ext cx="1623060" cy="407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白腐真菌能降解非常广谱的有害物。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846705" y="859155"/>
            <a:ext cx="6938010" cy="449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1. 不需经过特定污染物的预条件化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细菌必须预先置于一定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有效浓度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的污染物才能诱导合成所需的降解酶。这导致细菌一不能降解低浓度的有机污染物,二只能将污染物降至有限水平。白腐真菌的降解酶的诱导与降解底物的有无多少无关，它是靠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营养限制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(主要是N )来启动降解过程的。这样白腐真菌即能降解环境中某些低浓度污染物，又能将其降到几乎测不出的水平。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846705" y="859155"/>
            <a:ext cx="7517130" cy="475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2. 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培养条件低，</a:t>
            </a:r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对其他微生物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有竞争优势</a:t>
            </a:r>
            <a:endParaRPr lang="en-US" altLang="zh-CN"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白腐真菌对营养物的要求不高，利用象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木屑、木片、剩余谷物、农业废弃物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等这样廉价的营养源就可有效地培养，而其他微生物是不可利用这些生长基质的。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白腐真菌能产生象· O H这样的氧自由基，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氧化其他微生物的蛋白质、DNA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，致使它们死亡。还能利用质膜上的氧化还原系统，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调节所处环境达低pH值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，周围那些与其有不同的最佳pH值的微生物就不能生长。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846705" y="859155"/>
            <a:ext cx="7517130" cy="4953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3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 细胞外降解特征</a:t>
            </a:r>
            <a:endParaRPr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白腐真菌降解系统的关键组分存在于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细胞外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，这使系统可以产生非常强的有效氧化性物质而不构成对细胞的毒害。有毒污染物也不必先进入细胞再代谢。这样真菌既可降解不溶性化合物，也可降解有毒污染物。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氰化物：呼吸氧化酶抑制剂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一般细菌：吸入氰化物降解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→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抑制细胞生长（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&gt;4ppm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白腐真菌：在细胞外进行降解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→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忍受并矿化氰化物（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260ppm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846705" y="859155"/>
            <a:ext cx="7517130" cy="2983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4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 降解底物的非专一性</a:t>
            </a:r>
            <a:endParaRPr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白腐真菌的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非专一性降解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机制，使它们不仅能降解各种结构不同的化学物，甚至连杂酚油、芳氯物这样的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污染物混合物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也能一直降解至CO2。而同样降解这类混合物需要多种细菌合作。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846705" y="859155"/>
            <a:ext cx="751713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5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 适用于固、液两种体系</a:t>
            </a:r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白腐真菌能在固体、液体培养中生长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这样固液两种系统中均可采用白腐真菌技术。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能够处理许多不溶性污染物，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可广泛地在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土壤污染与水污染体系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中起降解作用。</a:t>
            </a:r>
            <a:endParaRPr lang="en-US" alt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675890" y="859155"/>
            <a:ext cx="77857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染料属于高度稳定的有机分子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具有耐光、耐热、耐化学氧化等特点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排放的染料废水多为分子结构和特征不确定的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混合物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化学组成差异很大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。白腐真菌广谱、非专一、彻底的降解能力恰好能适应这些特征。</a:t>
            </a: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507746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染料废水处理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12065"/>
            <a:ext cx="6477635" cy="7051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2"/>
          <p:cNvSpPr txBox="1"/>
          <p:nvPr/>
        </p:nvSpPr>
        <p:spPr>
          <a:xfrm>
            <a:off x="6701155" y="83820"/>
            <a:ext cx="476059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</a:t>
            </a:r>
            <a:r>
              <a:rPr lang="zh-CN" altLang="en-US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r>
              <a:rPr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染料的结构共性是以苯环为核心的稠环、杂环分子, 与白腐真菌天然降解底物木质素在</a:t>
            </a:r>
            <a:r>
              <a:rPr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结构上相似</a:t>
            </a:r>
            <a:r>
              <a:rPr lang="zh-CN" sz="220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。</a:t>
            </a:r>
            <a:r>
              <a:rPr lang="zh-CN"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</a:t>
            </a:r>
            <a:endParaRPr lang="zh-CN" sz="2200" dirty="0">
              <a:solidFill>
                <a:srgbClr val="FF0000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</a:t>
            </a:r>
            <a:r>
              <a:rPr lang="zh-CN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</a:t>
            </a:r>
            <a:r>
              <a:rPr lang="zh-CN"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r>
              <a:rPr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白腐真菌与被降解对象的关系是</a:t>
            </a:r>
            <a:r>
              <a:rPr lang="zh-CN"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一对</a:t>
            </a:r>
            <a:r>
              <a:rPr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一类</a:t>
            </a:r>
            <a:r>
              <a:rPr lang="zh-CN"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、</a:t>
            </a:r>
            <a:r>
              <a:rPr sz="22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多类底物</a:t>
            </a:r>
            <a:r>
              <a:rPr sz="2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的关系,使得白腐真菌技术具有适用于降解组分复杂的混合染料废水的优点。</a:t>
            </a:r>
            <a:endParaRPr sz="22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3965" y="644525"/>
            <a:ext cx="842645" cy="5923280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99845" y="852473"/>
            <a:ext cx="2758272" cy="837788"/>
            <a:chOff x="4602145" y="211015"/>
            <a:chExt cx="2758272" cy="837788"/>
          </a:xfrm>
        </p:grpSpPr>
        <p:sp>
          <p:nvSpPr>
            <p:cNvPr id="30" name="流程图: 终止 2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1" name="流程图: 终止 30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2" name="流程图: 终止 31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434874" y="0"/>
            <a:ext cx="1343025" cy="216039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2" name="MH_Others_1"/>
          <p:cNvSpPr txBox="1"/>
          <p:nvPr>
            <p:custDataLst>
              <p:tags r:id="rId1"/>
            </p:custDataLst>
          </p:nvPr>
        </p:nvSpPr>
        <p:spPr>
          <a:xfrm>
            <a:off x="1434874" y="0"/>
            <a:ext cx="1343025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目 </a:t>
            </a:r>
            <a:endParaRPr lang="en-US" altLang="zh-CN" sz="54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录</a:t>
            </a:r>
            <a:endParaRPr lang="zh-CN" altLang="en-US" sz="54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MH_Others_1"/>
          <p:cNvSpPr txBox="1"/>
          <p:nvPr>
            <p:custDataLst>
              <p:tags r:id="rId2"/>
            </p:custDataLst>
          </p:nvPr>
        </p:nvSpPr>
        <p:spPr>
          <a:xfrm>
            <a:off x="1451418" y="1766523"/>
            <a:ext cx="1343025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CONTENTS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600056" y="1655256"/>
            <a:ext cx="3890506" cy="5835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3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环境生物修复技术</a:t>
            </a:r>
            <a:endParaRPr lang="zh-CN" altLang="en-US" sz="3200" b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00190" y="3252470"/>
            <a:ext cx="4284980" cy="5835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白腐真菌生物修复技术</a:t>
            </a:r>
            <a:endParaRPr lang="zh-CN" altLang="en-US" sz="3200" b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43050" y="1579743"/>
            <a:ext cx="1752950" cy="605880"/>
            <a:chOff x="4343050" y="1160643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3" name="组合 2"/>
            <p:cNvGrpSpPr/>
            <p:nvPr/>
          </p:nvGrpSpPr>
          <p:grpSpPr>
            <a:xfrm>
              <a:off x="4343050" y="1160643"/>
              <a:ext cx="1752950" cy="605880"/>
              <a:chOff x="4602145" y="211015"/>
              <a:chExt cx="2298560" cy="794460"/>
            </a:xfrm>
          </p:grpSpPr>
          <p:sp>
            <p:nvSpPr>
              <p:cNvPr id="24" name="流程图: 终止 23"/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" name="流程图: 终止 1"/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3" name="流程图: 终止 22"/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872741" y="1179527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01</a:t>
              </a:r>
              <a:endParaRPr lang="zh-CN" altLang="en-US" sz="28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43050" y="3178072"/>
            <a:ext cx="1752950" cy="605880"/>
            <a:chOff x="4343050" y="2250972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4343050" y="2250972"/>
              <a:ext cx="1752950" cy="605880"/>
              <a:chOff x="4602145" y="211015"/>
              <a:chExt cx="2298560" cy="794460"/>
            </a:xfrm>
          </p:grpSpPr>
          <p:sp>
            <p:nvSpPr>
              <p:cNvPr id="51" name="流程图: 终止 50"/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52" name="流程图: 终止 51"/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53" name="流程图: 终止 52"/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4872741" y="2291691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02</a:t>
              </a:r>
              <a:endParaRPr lang="zh-CN" altLang="en-US" sz="28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28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12" grpId="0"/>
          <p:bldP spid="66" grpId="0" bldLvl="0" animBg="1"/>
          <p:bldP spid="6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28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12" grpId="0"/>
          <p:bldP spid="66" grpId="0" bldLvl="0" animBg="1"/>
          <p:bldP spid="67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1372870" y="692150"/>
            <a:ext cx="9114790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4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机理</a:t>
            </a:r>
            <a:endParaRPr lang="zh-CN" sz="36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None/>
            </a:pP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染料废水加入到白腐真菌悬浮液中，白腐真菌中的非特异性同工酶表达，其中胞外特定的木质素酶直接参与染料降解，主要是</a:t>
            </a:r>
            <a:r>
              <a:rPr lang="zh-CN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漆酶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（laccase）和</a:t>
            </a:r>
            <a:r>
              <a:rPr lang="zh-CN" sz="2400" dirty="0">
                <a:solidFill>
                  <a:srgbClr val="FF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过氧化物酶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（peroxidases，PODs）类。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7386955" y="4551045"/>
            <a:ext cx="2376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漆酶的催化循环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1430020" y="4551045"/>
            <a:ext cx="4057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过氧化物酶通用的催化循环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440" y="1057275"/>
            <a:ext cx="6226810" cy="3181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305" y="720090"/>
            <a:ext cx="5157470" cy="3830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4027805" y="1746250"/>
            <a:ext cx="2700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降解偶氮染料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725" y="179070"/>
            <a:ext cx="3422650" cy="3277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860" y="99695"/>
            <a:ext cx="3332480" cy="3357245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9603740" y="1587500"/>
            <a:ext cx="2376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降解酞菁染料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95" y="3785870"/>
            <a:ext cx="5281930" cy="2642235"/>
          </a:xfrm>
          <a:prstGeom prst="rect">
            <a:avLst/>
          </a:prstGeom>
        </p:spPr>
      </p:pic>
      <p:sp>
        <p:nvSpPr>
          <p:cNvPr id="7" name="TextBox 22"/>
          <p:cNvSpPr txBox="1"/>
          <p:nvPr/>
        </p:nvSpPr>
        <p:spPr>
          <a:xfrm>
            <a:off x="5161915" y="5008245"/>
            <a:ext cx="4057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降解蒽醌染料</a:t>
            </a:r>
            <a:endParaRPr lang="zh-CN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504440" y="859155"/>
            <a:ext cx="7785735" cy="4646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1. 培养条件的综合调控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白腐真菌降解机制的复杂性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决定控制及操纵培养条件包括种种参数因子至关重要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为使人类掌握降解活动的主动权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必须强调条件的完善和优化。</a:t>
            </a: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3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2. 与其他微生物的联合利用</a:t>
            </a: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白腐真菌并不是万能的,它与众多微生物在降解效应中各具特长,所以综合利用的策略更有前途和生命力。</a:t>
            </a: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发展前景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2504440" y="859155"/>
            <a:ext cx="801497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sz="3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3. 扫描鉴定更广谱的化学物降解性</a:t>
            </a:r>
            <a:endParaRPr lang="en-US" sz="32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一些科学家仍致力于白腐真菌降解能力的进一步挖掘,扩大降解底物的范畴,并强调揭示更深入的机制。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32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4. 生物学领域研究</a:t>
            </a:r>
            <a:endParaRPr sz="32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白腐真菌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是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具有特殊功能的生物类群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更深入地揭示其生物学规律是更好驾驭它的前提。研究方向发生在两种水平上: 宏观上探索它与其它生物类群生态系统关系; 微观上在细胞与分子水准上回答降解机制及进行遗传改造。</a:t>
            </a:r>
            <a:endParaRPr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3415030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发展前景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781050" y="105410"/>
            <a:ext cx="9929495" cy="66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参考文献：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[1]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薛林贵，莫天录，李文伟，李国强，杨蕊琪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白腐真菌处理染料废水的研究进展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水处理技术，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2015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07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[2]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李慧蓉，白腐真菌的研究进展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环境科学进展，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1996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06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[3]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张力，白腐真菌木质素降解酶系研究进展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畜牧与饲料科学，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2009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01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[4] 刘丽荣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梁红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高大文.处理秸秆纤维素乙醇废水的东北土著白腐真菌筛选及特性研究[J].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环境科学研究，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2018.3.13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[5] 邹玉春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陈智琴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周涛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李文魁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罗珊珊.白腐真菌-纳米TiO2联合处理染料的研究[J].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陶瓷学报，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2017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05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[6]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丁钢，生物修复技术在富营养化水体中的应用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山东工业技术，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2018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10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[7]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杜唱，王铂涵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地下水有机污染的生物修复技术及运用实践微探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化工管理，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2018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13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[8]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于令芹，江露露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土壤污染问题及修复技术探究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[J].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现代园艺，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2018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（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08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）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[9]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沈萍，陈向东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.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微生物学</a:t>
            </a: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[Z]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01</a:t>
            </a:r>
            <a:endParaRPr lang="zh-CN" altLang="en-US" sz="146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1015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环境生物修复技术</a:t>
            </a:r>
            <a:endParaRPr lang="zh-CN" altLang="en-US" sz="6600" b="1" dirty="0">
              <a:solidFill>
                <a:srgbClr val="31486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2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3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bldLvl="0" animBg="1"/>
          <p:bldP spid="25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bldLvl="0" animBg="1"/>
          <p:bldP spid="25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194"/>
          <p:cNvSpPr txBox="1"/>
          <p:nvPr/>
        </p:nvSpPr>
        <p:spPr>
          <a:xfrm>
            <a:off x="5726037" y="1878224"/>
            <a:ext cx="234960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概念</a:t>
            </a:r>
            <a:endParaRPr lang="zh-CN" altLang="en-US" sz="32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849178" y="2411898"/>
            <a:ext cx="3141289" cy="1"/>
          </a:xfrm>
          <a:prstGeom prst="line">
            <a:avLst/>
          </a:prstGeom>
          <a:ln w="19050">
            <a:solidFill>
              <a:srgbClr val="314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107"/>
          <p:cNvSpPr txBox="1"/>
          <p:nvPr/>
        </p:nvSpPr>
        <p:spPr>
          <a:xfrm>
            <a:off x="5725795" y="2640965"/>
            <a:ext cx="50793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生物修复是微生物催化降解有机污染物，转化其他污染物从而消除污染的一个受控或自发进行的过程，作用基础是发生在自然界中微生物对有机污染物的降解作用。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13312" y="1774181"/>
            <a:ext cx="5331846" cy="3743037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044718" y="1774182"/>
            <a:ext cx="1160595" cy="3743030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4486" y="178180"/>
              <a:ext cx="24347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环境生物修复技术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 bldLvl="0" animBg="1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/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00" name="等腰三角形 199"/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3374051" y="858927"/>
            <a:ext cx="62064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</a:t>
            </a:r>
            <a:r>
              <a:rPr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目前生物修复技术主要用于土壤、水体（包括地下水）、海滩的污染治理以及固体废弃物的处理</a:t>
            </a:r>
            <a:r>
              <a:rPr lang="zh-CN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  <a:p>
            <a:pPr algn="l" fontAlgn="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        主要的污染物是石油烃及各种有毒有害难降解的有机污染物。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1079854" y="859334"/>
            <a:ext cx="790043" cy="1753235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应用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bldLvl="0" animBg="1"/>
      <p:bldP spid="200" grpId="0" bldLvl="0" animBg="1"/>
      <p:bldP spid="11" grpId="0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677545" y="1551940"/>
            <a:ext cx="3398520" cy="3916045"/>
            <a:chOff x="1581150" y="2094549"/>
            <a:chExt cx="2123440" cy="3153873"/>
          </a:xfrm>
        </p:grpSpPr>
        <p:sp>
          <p:nvSpPr>
            <p:cNvPr id="106" name="Freeform 32"/>
            <p:cNvSpPr>
              <a:spLocks noEditPoints="1"/>
            </p:cNvSpPr>
            <p:nvPr/>
          </p:nvSpPr>
          <p:spPr bwMode="auto">
            <a:xfrm>
              <a:off x="1581150" y="2712867"/>
              <a:ext cx="2123440" cy="2535555"/>
            </a:xfrm>
            <a:custGeom>
              <a:avLst/>
              <a:gdLst>
                <a:gd name="T0" fmla="*/ 679 w 864"/>
                <a:gd name="T1" fmla="*/ 48 h 864"/>
                <a:gd name="T2" fmla="*/ 816 w 864"/>
                <a:gd name="T3" fmla="*/ 185 h 864"/>
                <a:gd name="T4" fmla="*/ 816 w 864"/>
                <a:gd name="T5" fmla="*/ 680 h 864"/>
                <a:gd name="T6" fmla="*/ 679 w 864"/>
                <a:gd name="T7" fmla="*/ 816 h 864"/>
                <a:gd name="T8" fmla="*/ 185 w 864"/>
                <a:gd name="T9" fmla="*/ 816 h 864"/>
                <a:gd name="T10" fmla="*/ 48 w 864"/>
                <a:gd name="T11" fmla="*/ 680 h 864"/>
                <a:gd name="T12" fmla="*/ 48 w 864"/>
                <a:gd name="T13" fmla="*/ 185 h 864"/>
                <a:gd name="T14" fmla="*/ 185 w 864"/>
                <a:gd name="T15" fmla="*/ 48 h 864"/>
                <a:gd name="T16" fmla="*/ 679 w 864"/>
                <a:gd name="T17" fmla="*/ 48 h 864"/>
                <a:gd name="T18" fmla="*/ 679 w 864"/>
                <a:gd name="T19" fmla="*/ 0 h 864"/>
                <a:gd name="T20" fmla="*/ 185 w 864"/>
                <a:gd name="T21" fmla="*/ 0 h 864"/>
                <a:gd name="T22" fmla="*/ 0 w 864"/>
                <a:gd name="T23" fmla="*/ 185 h 864"/>
                <a:gd name="T24" fmla="*/ 0 w 864"/>
                <a:gd name="T25" fmla="*/ 680 h 864"/>
                <a:gd name="T26" fmla="*/ 185 w 864"/>
                <a:gd name="T27" fmla="*/ 864 h 864"/>
                <a:gd name="T28" fmla="*/ 679 w 864"/>
                <a:gd name="T29" fmla="*/ 864 h 864"/>
                <a:gd name="T30" fmla="*/ 864 w 864"/>
                <a:gd name="T31" fmla="*/ 680 h 864"/>
                <a:gd name="T32" fmla="*/ 864 w 864"/>
                <a:gd name="T33" fmla="*/ 185 h 864"/>
                <a:gd name="T34" fmla="*/ 679 w 864"/>
                <a:gd name="T3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4" h="864">
                  <a:moveTo>
                    <a:pt x="679" y="48"/>
                  </a:moveTo>
                  <a:cubicBezTo>
                    <a:pt x="755" y="48"/>
                    <a:pt x="816" y="110"/>
                    <a:pt x="816" y="185"/>
                  </a:cubicBezTo>
                  <a:cubicBezTo>
                    <a:pt x="816" y="680"/>
                    <a:pt x="816" y="680"/>
                    <a:pt x="816" y="680"/>
                  </a:cubicBezTo>
                  <a:cubicBezTo>
                    <a:pt x="816" y="755"/>
                    <a:pt x="755" y="816"/>
                    <a:pt x="679" y="816"/>
                  </a:cubicBezTo>
                  <a:cubicBezTo>
                    <a:pt x="185" y="816"/>
                    <a:pt x="185" y="816"/>
                    <a:pt x="185" y="816"/>
                  </a:cubicBezTo>
                  <a:cubicBezTo>
                    <a:pt x="109" y="816"/>
                    <a:pt x="48" y="755"/>
                    <a:pt x="48" y="680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10"/>
                    <a:pt x="109" y="48"/>
                    <a:pt x="185" y="48"/>
                  </a:cubicBezTo>
                  <a:cubicBezTo>
                    <a:pt x="679" y="48"/>
                    <a:pt x="679" y="48"/>
                    <a:pt x="679" y="48"/>
                  </a:cubicBezTo>
                  <a:close/>
                  <a:moveTo>
                    <a:pt x="679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4"/>
                    <a:pt x="0" y="185"/>
                  </a:cubicBezTo>
                  <a:cubicBezTo>
                    <a:pt x="0" y="680"/>
                    <a:pt x="0" y="680"/>
                    <a:pt x="0" y="680"/>
                  </a:cubicBezTo>
                  <a:cubicBezTo>
                    <a:pt x="0" y="781"/>
                    <a:pt x="83" y="864"/>
                    <a:pt x="185" y="864"/>
                  </a:cubicBezTo>
                  <a:cubicBezTo>
                    <a:pt x="679" y="864"/>
                    <a:pt x="679" y="864"/>
                    <a:pt x="679" y="864"/>
                  </a:cubicBezTo>
                  <a:cubicBezTo>
                    <a:pt x="781" y="864"/>
                    <a:pt x="864" y="781"/>
                    <a:pt x="864" y="680"/>
                  </a:cubicBezTo>
                  <a:cubicBezTo>
                    <a:pt x="864" y="185"/>
                    <a:pt x="864" y="185"/>
                    <a:pt x="864" y="185"/>
                  </a:cubicBezTo>
                  <a:cubicBezTo>
                    <a:pt x="864" y="84"/>
                    <a:pt x="781" y="0"/>
                    <a:pt x="679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7" name="Freeform 33"/>
            <p:cNvSpPr/>
            <p:nvPr/>
          </p:nvSpPr>
          <p:spPr bwMode="auto">
            <a:xfrm>
              <a:off x="1802130" y="2094549"/>
              <a:ext cx="1858963" cy="617538"/>
            </a:xfrm>
            <a:custGeom>
              <a:avLst/>
              <a:gdLst>
                <a:gd name="T0" fmla="*/ 787 w 864"/>
                <a:gd name="T1" fmla="*/ 288 h 288"/>
                <a:gd name="T2" fmla="*/ 77 w 864"/>
                <a:gd name="T3" fmla="*/ 288 h 288"/>
                <a:gd name="T4" fmla="*/ 0 w 864"/>
                <a:gd name="T5" fmla="*/ 211 h 288"/>
                <a:gd name="T6" fmla="*/ 0 w 864"/>
                <a:gd name="T7" fmla="*/ 77 h 288"/>
                <a:gd name="T8" fmla="*/ 77 w 864"/>
                <a:gd name="T9" fmla="*/ 0 h 288"/>
                <a:gd name="T10" fmla="*/ 787 w 864"/>
                <a:gd name="T11" fmla="*/ 0 h 288"/>
                <a:gd name="T12" fmla="*/ 864 w 864"/>
                <a:gd name="T13" fmla="*/ 77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7" y="288"/>
                    <a:pt x="77" y="288"/>
                    <a:pt x="77" y="288"/>
                  </a:cubicBezTo>
                  <a:cubicBezTo>
                    <a:pt x="35" y="288"/>
                    <a:pt x="0" y="253"/>
                    <a:pt x="0" y="2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5" y="0"/>
                    <a:pt x="7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30" y="0"/>
                    <a:pt x="864" y="35"/>
                    <a:pt x="864" y="77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30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8" name="Title 20"/>
            <p:cNvSpPr txBox="1"/>
            <p:nvPr/>
          </p:nvSpPr>
          <p:spPr bwMode="auto">
            <a:xfrm>
              <a:off x="1802143" y="2939655"/>
              <a:ext cx="1778659" cy="208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0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       </a:t>
              </a:r>
              <a:r>
                <a:rPr lang="zh-CN" altLang="en-US" sz="20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分为原位不强化生物修复和原位强化生物修复。后者主要有生物促进、提供电子供体、生物通气法、透过性反映屏障、植物生物修复及生物注射法等。</a:t>
              </a:r>
              <a:endParaRPr lang="zh-CN" altLang="en-US" sz="2000" b="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9" name="Title 20"/>
            <p:cNvSpPr txBox="1"/>
            <p:nvPr/>
          </p:nvSpPr>
          <p:spPr bwMode="auto">
            <a:xfrm>
              <a:off x="1882934" y="2261292"/>
              <a:ext cx="1697831" cy="284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sz="20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原位生物修复</a:t>
              </a:r>
              <a:endParaRPr lang="zh-CN" sz="20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231640" y="1862455"/>
            <a:ext cx="3693160" cy="3966845"/>
            <a:chOff x="3883025" y="2713039"/>
            <a:chExt cx="2082801" cy="2039937"/>
          </a:xfrm>
        </p:grpSpPr>
        <p:sp>
          <p:nvSpPr>
            <p:cNvPr id="111" name="Freeform 34"/>
            <p:cNvSpPr/>
            <p:nvPr/>
          </p:nvSpPr>
          <p:spPr bwMode="auto">
            <a:xfrm>
              <a:off x="4106863" y="4133851"/>
              <a:ext cx="1858963" cy="619125"/>
            </a:xfrm>
            <a:custGeom>
              <a:avLst/>
              <a:gdLst>
                <a:gd name="T0" fmla="*/ 787 w 864"/>
                <a:gd name="T1" fmla="*/ 288 h 288"/>
                <a:gd name="T2" fmla="*/ 77 w 864"/>
                <a:gd name="T3" fmla="*/ 288 h 288"/>
                <a:gd name="T4" fmla="*/ 0 w 864"/>
                <a:gd name="T5" fmla="*/ 211 h 288"/>
                <a:gd name="T6" fmla="*/ 0 w 864"/>
                <a:gd name="T7" fmla="*/ 76 h 288"/>
                <a:gd name="T8" fmla="*/ 77 w 864"/>
                <a:gd name="T9" fmla="*/ 0 h 288"/>
                <a:gd name="T10" fmla="*/ 787 w 864"/>
                <a:gd name="T11" fmla="*/ 0 h 288"/>
                <a:gd name="T12" fmla="*/ 864 w 864"/>
                <a:gd name="T13" fmla="*/ 76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7" y="288"/>
                    <a:pt x="77" y="288"/>
                    <a:pt x="77" y="288"/>
                  </a:cubicBezTo>
                  <a:cubicBezTo>
                    <a:pt x="35" y="288"/>
                    <a:pt x="0" y="253"/>
                    <a:pt x="0" y="2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30" y="0"/>
                    <a:pt x="864" y="34"/>
                    <a:pt x="864" y="76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30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12" name="Freeform 37"/>
            <p:cNvSpPr>
              <a:spLocks noEditPoints="1"/>
            </p:cNvSpPr>
            <p:nvPr/>
          </p:nvSpPr>
          <p:spPr bwMode="auto">
            <a:xfrm>
              <a:off x="3883025" y="2713039"/>
              <a:ext cx="1858963" cy="1854200"/>
            </a:xfrm>
            <a:custGeom>
              <a:avLst/>
              <a:gdLst>
                <a:gd name="T0" fmla="*/ 680 w 864"/>
                <a:gd name="T1" fmla="*/ 48 h 864"/>
                <a:gd name="T2" fmla="*/ 816 w 864"/>
                <a:gd name="T3" fmla="*/ 185 h 864"/>
                <a:gd name="T4" fmla="*/ 816 w 864"/>
                <a:gd name="T5" fmla="*/ 680 h 864"/>
                <a:gd name="T6" fmla="*/ 680 w 864"/>
                <a:gd name="T7" fmla="*/ 816 h 864"/>
                <a:gd name="T8" fmla="*/ 185 w 864"/>
                <a:gd name="T9" fmla="*/ 816 h 864"/>
                <a:gd name="T10" fmla="*/ 48 w 864"/>
                <a:gd name="T11" fmla="*/ 680 h 864"/>
                <a:gd name="T12" fmla="*/ 48 w 864"/>
                <a:gd name="T13" fmla="*/ 185 h 864"/>
                <a:gd name="T14" fmla="*/ 185 w 864"/>
                <a:gd name="T15" fmla="*/ 48 h 864"/>
                <a:gd name="T16" fmla="*/ 680 w 864"/>
                <a:gd name="T17" fmla="*/ 48 h 864"/>
                <a:gd name="T18" fmla="*/ 680 w 864"/>
                <a:gd name="T19" fmla="*/ 0 h 864"/>
                <a:gd name="T20" fmla="*/ 185 w 864"/>
                <a:gd name="T21" fmla="*/ 0 h 864"/>
                <a:gd name="T22" fmla="*/ 0 w 864"/>
                <a:gd name="T23" fmla="*/ 185 h 864"/>
                <a:gd name="T24" fmla="*/ 0 w 864"/>
                <a:gd name="T25" fmla="*/ 680 h 864"/>
                <a:gd name="T26" fmla="*/ 185 w 864"/>
                <a:gd name="T27" fmla="*/ 864 h 864"/>
                <a:gd name="T28" fmla="*/ 680 w 864"/>
                <a:gd name="T29" fmla="*/ 864 h 864"/>
                <a:gd name="T30" fmla="*/ 864 w 864"/>
                <a:gd name="T31" fmla="*/ 680 h 864"/>
                <a:gd name="T32" fmla="*/ 864 w 864"/>
                <a:gd name="T33" fmla="*/ 185 h 864"/>
                <a:gd name="T34" fmla="*/ 680 w 864"/>
                <a:gd name="T3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4" h="864">
                  <a:moveTo>
                    <a:pt x="680" y="48"/>
                  </a:moveTo>
                  <a:cubicBezTo>
                    <a:pt x="755" y="48"/>
                    <a:pt x="816" y="110"/>
                    <a:pt x="816" y="185"/>
                  </a:cubicBezTo>
                  <a:cubicBezTo>
                    <a:pt x="816" y="680"/>
                    <a:pt x="816" y="680"/>
                    <a:pt x="816" y="680"/>
                  </a:cubicBezTo>
                  <a:cubicBezTo>
                    <a:pt x="816" y="755"/>
                    <a:pt x="755" y="816"/>
                    <a:pt x="680" y="816"/>
                  </a:cubicBezTo>
                  <a:cubicBezTo>
                    <a:pt x="185" y="816"/>
                    <a:pt x="185" y="816"/>
                    <a:pt x="185" y="816"/>
                  </a:cubicBezTo>
                  <a:cubicBezTo>
                    <a:pt x="110" y="816"/>
                    <a:pt x="48" y="755"/>
                    <a:pt x="48" y="680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10"/>
                    <a:pt x="110" y="48"/>
                    <a:pt x="185" y="48"/>
                  </a:cubicBezTo>
                  <a:cubicBezTo>
                    <a:pt x="680" y="48"/>
                    <a:pt x="680" y="48"/>
                    <a:pt x="680" y="48"/>
                  </a:cubicBezTo>
                  <a:close/>
                  <a:moveTo>
                    <a:pt x="680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4" y="0"/>
                    <a:pt x="0" y="84"/>
                    <a:pt x="0" y="185"/>
                  </a:cubicBezTo>
                  <a:cubicBezTo>
                    <a:pt x="0" y="680"/>
                    <a:pt x="0" y="680"/>
                    <a:pt x="0" y="680"/>
                  </a:cubicBezTo>
                  <a:cubicBezTo>
                    <a:pt x="0" y="781"/>
                    <a:pt x="84" y="864"/>
                    <a:pt x="185" y="864"/>
                  </a:cubicBezTo>
                  <a:cubicBezTo>
                    <a:pt x="680" y="864"/>
                    <a:pt x="680" y="864"/>
                    <a:pt x="680" y="864"/>
                  </a:cubicBezTo>
                  <a:cubicBezTo>
                    <a:pt x="781" y="864"/>
                    <a:pt x="864" y="781"/>
                    <a:pt x="864" y="680"/>
                  </a:cubicBezTo>
                  <a:cubicBezTo>
                    <a:pt x="864" y="185"/>
                    <a:pt x="864" y="185"/>
                    <a:pt x="864" y="185"/>
                  </a:cubicBezTo>
                  <a:cubicBezTo>
                    <a:pt x="864" y="84"/>
                    <a:pt x="781" y="0"/>
                    <a:pt x="680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13" name="Title 20"/>
            <p:cNvSpPr txBox="1"/>
            <p:nvPr/>
          </p:nvSpPr>
          <p:spPr bwMode="auto">
            <a:xfrm>
              <a:off x="4187428" y="4366746"/>
              <a:ext cx="1697831" cy="16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异位生物修复</a:t>
              </a:r>
              <a:endParaRPr lang="zh-CN" altLang="en-US" sz="18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14" name="Title 20"/>
            <p:cNvSpPr txBox="1"/>
            <p:nvPr/>
          </p:nvSpPr>
          <p:spPr bwMode="auto">
            <a:xfrm>
              <a:off x="4017179" y="3199754"/>
              <a:ext cx="1556598" cy="51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18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       </a:t>
              </a:r>
              <a:r>
                <a:rPr lang="zh-CN" altLang="en-US" sz="18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分为土地处理、堆肥处理、泥浆生物反应器等。</a:t>
              </a:r>
              <a:endParaRPr lang="zh-CN" altLang="en-US" sz="1800" b="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8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	</a:t>
              </a:r>
              <a:endParaRPr lang="zh-CN" altLang="en-US" sz="1800" b="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917815" y="1551940"/>
            <a:ext cx="3702685" cy="3774440"/>
            <a:chOff x="6188075" y="2481264"/>
            <a:chExt cx="2066926" cy="2085975"/>
          </a:xfrm>
        </p:grpSpPr>
        <p:sp>
          <p:nvSpPr>
            <p:cNvPr id="116" name="Freeform 35"/>
            <p:cNvSpPr/>
            <p:nvPr/>
          </p:nvSpPr>
          <p:spPr bwMode="auto">
            <a:xfrm>
              <a:off x="6396038" y="2481264"/>
              <a:ext cx="1858963" cy="617538"/>
            </a:xfrm>
            <a:custGeom>
              <a:avLst/>
              <a:gdLst>
                <a:gd name="T0" fmla="*/ 787 w 864"/>
                <a:gd name="T1" fmla="*/ 288 h 288"/>
                <a:gd name="T2" fmla="*/ 76 w 864"/>
                <a:gd name="T3" fmla="*/ 288 h 288"/>
                <a:gd name="T4" fmla="*/ 0 w 864"/>
                <a:gd name="T5" fmla="*/ 211 h 288"/>
                <a:gd name="T6" fmla="*/ 0 w 864"/>
                <a:gd name="T7" fmla="*/ 77 h 288"/>
                <a:gd name="T8" fmla="*/ 76 w 864"/>
                <a:gd name="T9" fmla="*/ 0 h 288"/>
                <a:gd name="T10" fmla="*/ 787 w 864"/>
                <a:gd name="T11" fmla="*/ 0 h 288"/>
                <a:gd name="T12" fmla="*/ 864 w 864"/>
                <a:gd name="T13" fmla="*/ 77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6" y="288"/>
                    <a:pt x="76" y="288"/>
                    <a:pt x="76" y="288"/>
                  </a:cubicBezTo>
                  <a:cubicBezTo>
                    <a:pt x="34" y="288"/>
                    <a:pt x="0" y="253"/>
                    <a:pt x="0" y="2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29" y="0"/>
                    <a:pt x="864" y="35"/>
                    <a:pt x="864" y="77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29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0" dirty="0">
                <a:solidFill>
                  <a:schemeClr val="bg2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6188075" y="2628450"/>
              <a:ext cx="1986359" cy="1938789"/>
              <a:chOff x="6188075" y="2628450"/>
              <a:chExt cx="1986359" cy="1938789"/>
            </a:xfrm>
          </p:grpSpPr>
          <p:sp>
            <p:nvSpPr>
              <p:cNvPr id="118" name="Freeform 38"/>
              <p:cNvSpPr>
                <a:spLocks noEditPoints="1"/>
              </p:cNvSpPr>
              <p:nvPr/>
            </p:nvSpPr>
            <p:spPr bwMode="auto">
              <a:xfrm>
                <a:off x="6188075" y="2713039"/>
                <a:ext cx="1858963" cy="1854200"/>
              </a:xfrm>
              <a:custGeom>
                <a:avLst/>
                <a:gdLst>
                  <a:gd name="T0" fmla="*/ 679 w 864"/>
                  <a:gd name="T1" fmla="*/ 48 h 864"/>
                  <a:gd name="T2" fmla="*/ 816 w 864"/>
                  <a:gd name="T3" fmla="*/ 185 h 864"/>
                  <a:gd name="T4" fmla="*/ 816 w 864"/>
                  <a:gd name="T5" fmla="*/ 680 h 864"/>
                  <a:gd name="T6" fmla="*/ 679 w 864"/>
                  <a:gd name="T7" fmla="*/ 816 h 864"/>
                  <a:gd name="T8" fmla="*/ 185 w 864"/>
                  <a:gd name="T9" fmla="*/ 816 h 864"/>
                  <a:gd name="T10" fmla="*/ 48 w 864"/>
                  <a:gd name="T11" fmla="*/ 680 h 864"/>
                  <a:gd name="T12" fmla="*/ 48 w 864"/>
                  <a:gd name="T13" fmla="*/ 185 h 864"/>
                  <a:gd name="T14" fmla="*/ 185 w 864"/>
                  <a:gd name="T15" fmla="*/ 48 h 864"/>
                  <a:gd name="T16" fmla="*/ 679 w 864"/>
                  <a:gd name="T17" fmla="*/ 48 h 864"/>
                  <a:gd name="T18" fmla="*/ 679 w 864"/>
                  <a:gd name="T19" fmla="*/ 0 h 864"/>
                  <a:gd name="T20" fmla="*/ 185 w 864"/>
                  <a:gd name="T21" fmla="*/ 0 h 864"/>
                  <a:gd name="T22" fmla="*/ 0 w 864"/>
                  <a:gd name="T23" fmla="*/ 185 h 864"/>
                  <a:gd name="T24" fmla="*/ 0 w 864"/>
                  <a:gd name="T25" fmla="*/ 680 h 864"/>
                  <a:gd name="T26" fmla="*/ 185 w 864"/>
                  <a:gd name="T27" fmla="*/ 864 h 864"/>
                  <a:gd name="T28" fmla="*/ 679 w 864"/>
                  <a:gd name="T29" fmla="*/ 864 h 864"/>
                  <a:gd name="T30" fmla="*/ 864 w 864"/>
                  <a:gd name="T31" fmla="*/ 680 h 864"/>
                  <a:gd name="T32" fmla="*/ 864 w 864"/>
                  <a:gd name="T33" fmla="*/ 185 h 864"/>
                  <a:gd name="T34" fmla="*/ 679 w 864"/>
                  <a:gd name="T35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4" h="864">
                    <a:moveTo>
                      <a:pt x="679" y="48"/>
                    </a:moveTo>
                    <a:cubicBezTo>
                      <a:pt x="754" y="48"/>
                      <a:pt x="816" y="110"/>
                      <a:pt x="816" y="185"/>
                    </a:cubicBezTo>
                    <a:cubicBezTo>
                      <a:pt x="816" y="680"/>
                      <a:pt x="816" y="680"/>
                      <a:pt x="816" y="680"/>
                    </a:cubicBezTo>
                    <a:cubicBezTo>
                      <a:pt x="816" y="755"/>
                      <a:pt x="754" y="816"/>
                      <a:pt x="679" y="816"/>
                    </a:cubicBezTo>
                    <a:cubicBezTo>
                      <a:pt x="185" y="816"/>
                      <a:pt x="185" y="816"/>
                      <a:pt x="185" y="816"/>
                    </a:cubicBezTo>
                    <a:cubicBezTo>
                      <a:pt x="109" y="816"/>
                      <a:pt x="48" y="755"/>
                      <a:pt x="48" y="680"/>
                    </a:cubicBezTo>
                    <a:cubicBezTo>
                      <a:pt x="48" y="185"/>
                      <a:pt x="48" y="185"/>
                      <a:pt x="48" y="185"/>
                    </a:cubicBezTo>
                    <a:cubicBezTo>
                      <a:pt x="48" y="110"/>
                      <a:pt x="109" y="48"/>
                      <a:pt x="185" y="48"/>
                    </a:cubicBezTo>
                    <a:cubicBezTo>
                      <a:pt x="679" y="48"/>
                      <a:pt x="679" y="48"/>
                      <a:pt x="679" y="48"/>
                    </a:cubicBezTo>
                    <a:close/>
                    <a:moveTo>
                      <a:pt x="679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83" y="0"/>
                      <a:pt x="0" y="84"/>
                      <a:pt x="0" y="185"/>
                    </a:cubicBezTo>
                    <a:cubicBezTo>
                      <a:pt x="0" y="680"/>
                      <a:pt x="0" y="680"/>
                      <a:pt x="0" y="680"/>
                    </a:cubicBezTo>
                    <a:cubicBezTo>
                      <a:pt x="0" y="781"/>
                      <a:pt x="83" y="864"/>
                      <a:pt x="185" y="864"/>
                    </a:cubicBezTo>
                    <a:cubicBezTo>
                      <a:pt x="679" y="864"/>
                      <a:pt x="679" y="864"/>
                      <a:pt x="679" y="864"/>
                    </a:cubicBezTo>
                    <a:cubicBezTo>
                      <a:pt x="781" y="864"/>
                      <a:pt x="864" y="781"/>
                      <a:pt x="864" y="680"/>
                    </a:cubicBezTo>
                    <a:cubicBezTo>
                      <a:pt x="864" y="185"/>
                      <a:pt x="864" y="185"/>
                      <a:pt x="864" y="185"/>
                    </a:cubicBezTo>
                    <a:cubicBezTo>
                      <a:pt x="864" y="84"/>
                      <a:pt x="781" y="0"/>
                      <a:pt x="679" y="0"/>
                    </a:cubicBezTo>
                    <a:close/>
                  </a:path>
                </a:pathLst>
              </a:custGeom>
              <a:solidFill>
                <a:srgbClr val="31486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119" name="Title 20"/>
              <p:cNvSpPr txBox="1"/>
              <p:nvPr/>
            </p:nvSpPr>
            <p:spPr bwMode="auto">
              <a:xfrm>
                <a:off x="6476603" y="2628450"/>
                <a:ext cx="1697831" cy="178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原位-异位结合的生物修复</a:t>
                </a:r>
                <a:endParaRPr lang="zh-CN" altLang="en-US" sz="1800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120" name="Title 20"/>
              <p:cNvSpPr txBox="1"/>
              <p:nvPr/>
            </p:nvSpPr>
            <p:spPr bwMode="auto">
              <a:xfrm>
                <a:off x="6430523" y="3232091"/>
                <a:ext cx="1374065" cy="8162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 rIns="0" bIns="0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000" b="0" dirty="0">
                    <a:solidFill>
                      <a:schemeClr val="bg2">
                        <a:lumMod val="50000"/>
                      </a:schemeClr>
                    </a:solidFill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       </a:t>
                </a:r>
                <a:r>
                  <a:rPr lang="zh-CN" altLang="en-US" sz="2000" b="0" dirty="0">
                    <a:solidFill>
                      <a:schemeClr val="bg2">
                        <a:lumMod val="50000"/>
                      </a:schemeClr>
                    </a:solidFill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结合应用二者从而应对不同的条件达到更好更有效的治理结果</a:t>
                </a:r>
                <a:endParaRPr lang="zh-CN" altLang="en-US" sz="2000" b="0" dirty="0">
                  <a:solidFill>
                    <a:schemeClr val="bg2">
                      <a:lumMod val="50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27" name="直接连接符 126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文本框 127"/>
            <p:cNvSpPr txBox="1"/>
            <p:nvPr/>
          </p:nvSpPr>
          <p:spPr>
            <a:xfrm>
              <a:off x="534486" y="178180"/>
              <a:ext cx="24347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环境生物修复技术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4006215" y="546735"/>
            <a:ext cx="3747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华文琥珀" panose="02010800040101010101" charset="-122"/>
                <a:ea typeface="华文琥珀" panose="02010800040101010101" charset="-122"/>
              </a:rPr>
              <a:t>处理方法的分类</a:t>
            </a:r>
            <a:endParaRPr lang="zh-CN" altLang="en-US" sz="2800"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2632114" y="3929344"/>
            <a:ext cx="2262782" cy="2624342"/>
            <a:chOff x="3676095" y="3699587"/>
            <a:chExt cx="2431224" cy="2819699"/>
          </a:xfrm>
        </p:grpSpPr>
        <p:sp>
          <p:nvSpPr>
            <p:cNvPr id="68" name="六边形 67"/>
            <p:cNvSpPr/>
            <p:nvPr/>
          </p:nvSpPr>
          <p:spPr>
            <a:xfrm rot="16200000">
              <a:off x="3482082" y="3894049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9" name="任意多边形 45"/>
            <p:cNvSpPr/>
            <p:nvPr/>
          </p:nvSpPr>
          <p:spPr>
            <a:xfrm rot="16200000">
              <a:off x="4587151" y="2788531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50000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4894530" y="3853777"/>
            <a:ext cx="2262365" cy="2624343"/>
            <a:chOff x="6107319" y="3699586"/>
            <a:chExt cx="2430775" cy="28196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六边形 70"/>
            <p:cNvSpPr/>
            <p:nvPr/>
          </p:nvSpPr>
          <p:spPr>
            <a:xfrm rot="16200000">
              <a:off x="5912857" y="3894048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2" name="任意多边形 48"/>
            <p:cNvSpPr>
              <a:spLocks noChangeAspect="1"/>
            </p:cNvSpPr>
            <p:nvPr/>
          </p:nvSpPr>
          <p:spPr>
            <a:xfrm rot="16200000">
              <a:off x="7018377" y="2788530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50000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3697423" y="1871238"/>
            <a:ext cx="2262365" cy="2624343"/>
            <a:chOff x="4891931" y="1494701"/>
            <a:chExt cx="2430775" cy="2819699"/>
          </a:xfrm>
        </p:grpSpPr>
        <p:sp>
          <p:nvSpPr>
            <p:cNvPr id="74" name="六边形 73"/>
            <p:cNvSpPr/>
            <p:nvPr/>
          </p:nvSpPr>
          <p:spPr>
            <a:xfrm rot="16200000">
              <a:off x="4697469" y="1689163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5" name="任意多边形 51"/>
            <p:cNvSpPr>
              <a:spLocks noChangeAspect="1"/>
            </p:cNvSpPr>
            <p:nvPr/>
          </p:nvSpPr>
          <p:spPr>
            <a:xfrm rot="5400000" flipV="1">
              <a:off x="5802989" y="2794683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49804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76" name="文本框 23"/>
          <p:cNvSpPr txBox="1"/>
          <p:nvPr/>
        </p:nvSpPr>
        <p:spPr>
          <a:xfrm>
            <a:off x="2088875" y="2849131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77" name="文本框 25"/>
          <p:cNvSpPr txBox="1"/>
          <p:nvPr/>
        </p:nvSpPr>
        <p:spPr>
          <a:xfrm>
            <a:off x="2756899" y="4752057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添加微生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物营养盐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78" name="文本框 24"/>
          <p:cNvSpPr txBox="1"/>
          <p:nvPr/>
        </p:nvSpPr>
        <p:spPr>
          <a:xfrm>
            <a:off x="5020116" y="4752057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提供共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代谢底物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43" name="直接连接符 42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534486" y="178180"/>
              <a:ext cx="24347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环境生物修复技术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1" name="文本框 23"/>
          <p:cNvSpPr txBox="1"/>
          <p:nvPr/>
        </p:nvSpPr>
        <p:spPr>
          <a:xfrm>
            <a:off x="1731370" y="2584971"/>
            <a:ext cx="1554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接种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微生物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12" name="组合 72"/>
          <p:cNvGrpSpPr>
            <a:grpSpLocks noChangeAspect="1"/>
          </p:cNvGrpSpPr>
          <p:nvPr/>
        </p:nvGrpSpPr>
        <p:grpSpPr>
          <a:xfrm>
            <a:off x="1434918" y="1872508"/>
            <a:ext cx="2262365" cy="2624343"/>
            <a:chOff x="4891931" y="1494701"/>
            <a:chExt cx="2430775" cy="2819699"/>
          </a:xfrm>
        </p:grpSpPr>
        <p:sp>
          <p:nvSpPr>
            <p:cNvPr id="13" name="六边形 73"/>
            <p:cNvSpPr/>
            <p:nvPr/>
          </p:nvSpPr>
          <p:spPr>
            <a:xfrm rot="16200000">
              <a:off x="4697469" y="1689163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4" name="任意多边形 51"/>
            <p:cNvSpPr>
              <a:spLocks noChangeAspect="1"/>
            </p:cNvSpPr>
            <p:nvPr/>
          </p:nvSpPr>
          <p:spPr>
            <a:xfrm rot="5400000" flipV="1">
              <a:off x="5802989" y="2794683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49804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5" name="组合 72"/>
          <p:cNvGrpSpPr>
            <a:grpSpLocks noChangeAspect="1"/>
          </p:cNvGrpSpPr>
          <p:nvPr/>
        </p:nvGrpSpPr>
        <p:grpSpPr>
          <a:xfrm>
            <a:off x="5958658" y="1871238"/>
            <a:ext cx="2262365" cy="2624343"/>
            <a:chOff x="4891931" y="1494701"/>
            <a:chExt cx="2430775" cy="2819699"/>
          </a:xfrm>
        </p:grpSpPr>
        <p:sp>
          <p:nvSpPr>
            <p:cNvPr id="16" name="六边形 73"/>
            <p:cNvSpPr/>
            <p:nvPr/>
          </p:nvSpPr>
          <p:spPr>
            <a:xfrm rot="16200000">
              <a:off x="4697469" y="1689163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7" name="任意多边形 51"/>
            <p:cNvSpPr>
              <a:spLocks noChangeAspect="1"/>
            </p:cNvSpPr>
            <p:nvPr/>
          </p:nvSpPr>
          <p:spPr>
            <a:xfrm rot="5400000" flipV="1">
              <a:off x="5802989" y="2794683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49804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8" name="组合 72"/>
          <p:cNvGrpSpPr>
            <a:grpSpLocks noChangeAspect="1"/>
          </p:cNvGrpSpPr>
          <p:nvPr/>
        </p:nvGrpSpPr>
        <p:grpSpPr>
          <a:xfrm>
            <a:off x="8221163" y="1872508"/>
            <a:ext cx="2262365" cy="2624343"/>
            <a:chOff x="4891931" y="1494701"/>
            <a:chExt cx="2430775" cy="2819699"/>
          </a:xfrm>
        </p:grpSpPr>
        <p:sp>
          <p:nvSpPr>
            <p:cNvPr id="19" name="六边形 73"/>
            <p:cNvSpPr/>
            <p:nvPr/>
          </p:nvSpPr>
          <p:spPr>
            <a:xfrm rot="16200000">
              <a:off x="4697469" y="1689163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0" name="任意多边形 51"/>
            <p:cNvSpPr>
              <a:spLocks noChangeAspect="1"/>
            </p:cNvSpPr>
            <p:nvPr/>
          </p:nvSpPr>
          <p:spPr>
            <a:xfrm rot="5400000" flipV="1">
              <a:off x="5802989" y="2794683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49804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1" name="文本框 23"/>
          <p:cNvSpPr txBox="1"/>
          <p:nvPr/>
        </p:nvSpPr>
        <p:spPr>
          <a:xfrm>
            <a:off x="4051025" y="2585606"/>
            <a:ext cx="1554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提供电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子受体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2" name="文本框 23"/>
          <p:cNvSpPr txBox="1"/>
          <p:nvPr/>
        </p:nvSpPr>
        <p:spPr>
          <a:xfrm>
            <a:off x="1789155" y="2585606"/>
            <a:ext cx="1554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接种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微生物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3" name="文本框 23"/>
          <p:cNvSpPr txBox="1"/>
          <p:nvPr/>
        </p:nvSpPr>
        <p:spPr>
          <a:xfrm>
            <a:off x="6084295" y="2585606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提高生物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可利用性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46165" y="2573541"/>
            <a:ext cx="2011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添加降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解促进剂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文本框 23"/>
          <p:cNvSpPr txBox="1"/>
          <p:nvPr/>
        </p:nvSpPr>
        <p:spPr>
          <a:xfrm>
            <a:off x="7510505" y="4752226"/>
            <a:ext cx="1554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提供电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子受体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26" name="组合 69"/>
          <p:cNvGrpSpPr>
            <a:grpSpLocks noChangeAspect="1"/>
          </p:cNvGrpSpPr>
          <p:nvPr/>
        </p:nvGrpSpPr>
        <p:grpSpPr>
          <a:xfrm>
            <a:off x="7157035" y="3911562"/>
            <a:ext cx="2262365" cy="2624343"/>
            <a:chOff x="6107319" y="3699586"/>
            <a:chExt cx="2430775" cy="28196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" name="六边形 70"/>
            <p:cNvSpPr/>
            <p:nvPr/>
          </p:nvSpPr>
          <p:spPr>
            <a:xfrm rot="16200000">
              <a:off x="5912857" y="3894048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 dirty="0"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8" name="任意多边形 48"/>
            <p:cNvSpPr>
              <a:spLocks noChangeAspect="1"/>
            </p:cNvSpPr>
            <p:nvPr/>
          </p:nvSpPr>
          <p:spPr>
            <a:xfrm rot="16200000">
              <a:off x="7018377" y="2788530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50000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endParaRPr lang="zh-CN" altLang="en-US" dirty="0">
                <a:solidFill>
                  <a:schemeClr val="tx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9" name="文本框 23"/>
          <p:cNvSpPr txBox="1"/>
          <p:nvPr/>
        </p:nvSpPr>
        <p:spPr>
          <a:xfrm>
            <a:off x="7739105" y="4752226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生物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强化</a:t>
            </a:r>
            <a:endParaRPr lang="zh-CN" altLang="en-US" sz="36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0" name="Text Box 29"/>
          <p:cNvSpPr txBox="1"/>
          <p:nvPr/>
        </p:nvSpPr>
        <p:spPr>
          <a:xfrm>
            <a:off x="3228975" y="652145"/>
            <a:ext cx="5593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华文琥珀" panose="02010800040101010101" charset="-122"/>
                <a:ea typeface="华文琥珀" panose="02010800040101010101" charset="-122"/>
              </a:rPr>
              <a:t>强化措施</a:t>
            </a:r>
            <a:endParaRPr lang="zh-CN" altLang="en-US" sz="4000"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11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6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</a:t>
            </a:r>
            <a:r>
              <a:rPr lang="en-US" sz="146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2</a:t>
            </a:r>
            <a:endParaRPr lang="en-US" sz="146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830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白腐真菌生物修复技术</a:t>
            </a:r>
            <a:endParaRPr lang="zh-CN" altLang="en-US" sz="5400" b="1" dirty="0">
              <a:solidFill>
                <a:srgbClr val="31486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/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2" name="流程图: 终止 21"/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3" name="流程图: 终止 22"/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5284080" y="4244899"/>
            <a:ext cx="5410351" cy="16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Phanerochaete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C</a:t>
            </a:r>
            <a:r>
              <a:rPr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charset="-122"/>
                <a:cs typeface="Arial" panose="020B0604020202020204" pitchFamily="34" charset="0"/>
                <a:sym typeface="Arial" panose="020B0604020202020204"/>
              </a:rPr>
              <a:t>hrysosoporium Bioremediation</a:t>
            </a:r>
            <a:endParaRPr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2411"/>
          <p:cNvSpPr/>
          <p:nvPr/>
        </p:nvSpPr>
        <p:spPr>
          <a:xfrm>
            <a:off x="8640365" y="1358938"/>
            <a:ext cx="2512708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 eaLnBrk="0" hangingPunct="0"/>
            <a:r>
              <a:rPr lang="zh-CN" altLang="en-US" sz="32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技术优点 </a:t>
            </a:r>
            <a:endParaRPr lang="zh-CN" altLang="en-US" sz="32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2" name="Shape 2414"/>
          <p:cNvSpPr/>
          <p:nvPr/>
        </p:nvSpPr>
        <p:spPr>
          <a:xfrm>
            <a:off x="8686932" y="1962816"/>
            <a:ext cx="2784721" cy="2025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Technology Advantages</a:t>
            </a:r>
            <a:endParaRPr lang="en-US" sz="1100" dirty="0">
              <a:solidFill>
                <a:srgbClr val="404040"/>
              </a:solidFill>
              <a:ea typeface="微软雅黑" panose="020B0503020204020204" charset="-122"/>
              <a:cs typeface="+mn-ea"/>
            </a:endParaRPr>
          </a:p>
        </p:txBody>
      </p:sp>
      <p:sp>
        <p:nvSpPr>
          <p:cNvPr id="43" name="Shape 2411"/>
          <p:cNvSpPr/>
          <p:nvPr/>
        </p:nvSpPr>
        <p:spPr>
          <a:xfrm>
            <a:off x="8640365" y="4606393"/>
            <a:ext cx="2657453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 eaLnBrk="0" hangingPunct="0"/>
            <a:r>
              <a:rPr lang="zh-CN" altLang="en-US" sz="32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发展前景 </a:t>
            </a:r>
            <a:endParaRPr lang="zh-CN" altLang="en-US" sz="32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4" name="Shape 2414"/>
          <p:cNvSpPr/>
          <p:nvPr/>
        </p:nvSpPr>
        <p:spPr>
          <a:xfrm>
            <a:off x="8640365" y="5179421"/>
            <a:ext cx="3012482" cy="2025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Prospects for development</a:t>
            </a:r>
            <a:endParaRPr lang="zh-CN" altLang="en-US" sz="1100" dirty="0">
              <a:solidFill>
                <a:srgbClr val="404040"/>
              </a:solidFill>
              <a:ea typeface="微软雅黑" panose="020B0503020204020204" charset="-122"/>
              <a:cs typeface="+mn-ea"/>
            </a:endParaRPr>
          </a:p>
        </p:txBody>
      </p:sp>
      <p:sp>
        <p:nvSpPr>
          <p:cNvPr id="45" name="Shape 2411"/>
          <p:cNvSpPr/>
          <p:nvPr/>
        </p:nvSpPr>
        <p:spPr>
          <a:xfrm>
            <a:off x="277402" y="1431277"/>
            <a:ext cx="3451300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 eaLnBrk="0" hangingPunct="0"/>
            <a:r>
              <a:rPr lang="zh-CN" altLang="en-US" sz="32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白腐真菌 </a:t>
            </a:r>
            <a:endParaRPr lang="zh-CN" altLang="en-US" sz="32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6" name="Shape 2414"/>
          <p:cNvSpPr/>
          <p:nvPr/>
        </p:nvSpPr>
        <p:spPr>
          <a:xfrm>
            <a:off x="700465" y="2002939"/>
            <a:ext cx="2995663" cy="2025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Phanerochaete </a:t>
            </a:r>
            <a:r>
              <a:rPr lang="en-US" altLang="zh-CN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C</a:t>
            </a:r>
            <a:r>
              <a:rPr lang="zh-CN" altLang="en-US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hrysosporium Burdsall</a:t>
            </a:r>
            <a:endParaRPr lang="zh-CN" altLang="en-US" sz="1100" dirty="0">
              <a:solidFill>
                <a:srgbClr val="404040"/>
              </a:solidFill>
              <a:ea typeface="微软雅黑" panose="020B0503020204020204" charset="-122"/>
              <a:cs typeface="+mn-ea"/>
            </a:endParaRPr>
          </a:p>
        </p:txBody>
      </p:sp>
      <p:sp>
        <p:nvSpPr>
          <p:cNvPr id="47" name="Shape 2411"/>
          <p:cNvSpPr/>
          <p:nvPr/>
        </p:nvSpPr>
        <p:spPr>
          <a:xfrm>
            <a:off x="535305" y="4431030"/>
            <a:ext cx="319341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ctr" eaLnBrk="0" hangingPunct="0"/>
            <a:r>
              <a:rPr lang="zh-CN" altLang="en-US" sz="3200" b="1" dirty="0">
                <a:solidFill>
                  <a:srgbClr val="314865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染料废水处理</a:t>
            </a:r>
            <a:endParaRPr lang="zh-CN" altLang="en-US" sz="3200" b="1" dirty="0">
              <a:solidFill>
                <a:srgbClr val="314865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8" name="Shape 2414"/>
          <p:cNvSpPr/>
          <p:nvPr/>
        </p:nvSpPr>
        <p:spPr>
          <a:xfrm>
            <a:off x="724242" y="4993646"/>
            <a:ext cx="2995663" cy="2025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 panose="020B0503020204020204" charset="-122"/>
                <a:cs typeface="+mn-ea"/>
              </a:rPr>
              <a:t>Treatment of dye wastewater</a:t>
            </a:r>
            <a:endParaRPr lang="zh-CN" altLang="en-US" sz="1100" dirty="0">
              <a:solidFill>
                <a:srgbClr val="404040"/>
              </a:solidFill>
              <a:ea typeface="微软雅黑" panose="020B0503020204020204" charset="-122"/>
              <a:cs typeface="+mn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095967" y="1642404"/>
            <a:ext cx="4162220" cy="4166542"/>
            <a:chOff x="827030" y="2100075"/>
            <a:chExt cx="4162220" cy="4166542"/>
          </a:xfrm>
        </p:grpSpPr>
        <p:sp>
          <p:nvSpPr>
            <p:cNvPr id="50" name="任意多边形 21"/>
            <p:cNvSpPr/>
            <p:nvPr/>
          </p:nvSpPr>
          <p:spPr>
            <a:xfrm>
              <a:off x="837251" y="2100075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1" name="任意多边形 36"/>
            <p:cNvSpPr/>
            <p:nvPr/>
          </p:nvSpPr>
          <p:spPr>
            <a:xfrm flipH="1">
              <a:off x="2902345" y="2100075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2" name="任意多边形 37"/>
            <p:cNvSpPr/>
            <p:nvPr/>
          </p:nvSpPr>
          <p:spPr>
            <a:xfrm flipV="1">
              <a:off x="827030" y="4183346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3" name="任意多边形 38"/>
            <p:cNvSpPr/>
            <p:nvPr/>
          </p:nvSpPr>
          <p:spPr>
            <a:xfrm flipH="1" flipV="1">
              <a:off x="2905979" y="4183346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18900000">
              <a:off x="1167504" y="2573044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rot="2700000" flipH="1">
              <a:off x="3895720" y="2591076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 rot="13500000" flipH="1" flipV="1">
              <a:off x="1139793" y="5215735"/>
              <a:ext cx="8139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 rot="8100000" flipH="1" flipV="1">
              <a:off x="3940864" y="5116618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5242560" y="2799080"/>
            <a:ext cx="1868805" cy="1868805"/>
          </a:xfrm>
          <a:prstGeom prst="ellipse">
            <a:avLst/>
          </a:prstGeom>
          <a:solidFill>
            <a:srgbClr val="314865"/>
          </a:solidFill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Arial" panose="020B0604020202020204"/>
              <a:ea typeface="微软雅黑" panose="020B050302020402020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534486" y="178180"/>
              <a:ext cx="24347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白腐真菌生物修复技术</a:t>
              </a:r>
              <a:endParaRPr lang="zh-CN" altLang="en-US" sz="1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4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5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6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7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2805</Words>
  <Application>WPS 演示</Application>
  <PresentationFormat>自定义</PresentationFormat>
  <Paragraphs>202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Arial</vt:lpstr>
      <vt:lpstr>微软雅黑</vt:lpstr>
      <vt:lpstr>Calibri</vt:lpstr>
      <vt:lpstr>Times New Roman</vt:lpstr>
      <vt:lpstr>MS PGothic</vt:lpstr>
      <vt:lpstr>华文琥珀</vt:lpstr>
      <vt:lpstr>Helvetica</vt:lpstr>
      <vt:lpstr>Arial Unicode MS</vt:lpstr>
      <vt:lpstr>Franklin Gothic Book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简洁工作计划</dc:title>
  <dc:creator>第一PPT</dc:creator>
  <cp:keywords>www.1ppt.com</cp:keywords>
  <cp:lastModifiedBy>13573</cp:lastModifiedBy>
  <cp:revision>129</cp:revision>
  <dcterms:created xsi:type="dcterms:W3CDTF">2013-07-01T03:05:00Z</dcterms:created>
  <dcterms:modified xsi:type="dcterms:W3CDTF">2018-05-22T09:20:01Z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