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57" r:id="rId2"/>
    <p:sldId id="284" r:id="rId3"/>
    <p:sldId id="286" r:id="rId4"/>
    <p:sldId id="287" r:id="rId5"/>
    <p:sldId id="288" r:id="rId6"/>
    <p:sldId id="289" r:id="rId7"/>
    <p:sldId id="290" r:id="rId8"/>
    <p:sldId id="291" r:id="rId9"/>
    <p:sldId id="292" r:id="rId10"/>
    <p:sldId id="293" r:id="rId11"/>
    <p:sldId id="285" r:id="rId12"/>
    <p:sldId id="297" r:id="rId13"/>
    <p:sldId id="298" r:id="rId14"/>
    <p:sldId id="294" r:id="rId15"/>
    <p:sldId id="295" r:id="rId16"/>
    <p:sldId id="296"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0027"/>
    <a:srgbClr val="990024"/>
    <a:srgbClr val="A21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147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7C8885-7CDC-476B-82DA-4B90BD4E52E2}" type="doc">
      <dgm:prSet loTypeId="urn:microsoft.com/office/officeart/2005/8/layout/hierarchy2" loCatId="hierarchy" qsTypeId="urn:microsoft.com/office/officeart/2005/8/quickstyle/simple1" qsCatId="simple" csTypeId="urn:microsoft.com/office/officeart/2005/8/colors/accent1_1" csCatId="accent1" phldr="1"/>
      <dgm:spPr/>
      <dgm:t>
        <a:bodyPr/>
        <a:lstStyle/>
        <a:p>
          <a:endParaRPr lang="zh-CN" altLang="en-US"/>
        </a:p>
      </dgm:t>
    </dgm:pt>
    <dgm:pt modelId="{046B52B9-A2D0-4425-98B8-864D2E5C6751}">
      <dgm:prSet phldrT="[文本]" custT="1"/>
      <dgm:spPr/>
      <dgm:t>
        <a:bodyPr/>
        <a:lstStyle/>
        <a:p>
          <a:r>
            <a:rPr lang="zh-CN" altLang="en-US" sz="3200" dirty="0"/>
            <a:t>光合生物产氢</a:t>
          </a:r>
        </a:p>
      </dgm:t>
    </dgm:pt>
    <dgm:pt modelId="{05105395-1424-4154-BF31-F4EE71DF5D2D}" type="parTrans" cxnId="{E36A556D-072E-4316-89B3-E3C67676EE72}">
      <dgm:prSet/>
      <dgm:spPr/>
      <dgm:t>
        <a:bodyPr/>
        <a:lstStyle/>
        <a:p>
          <a:endParaRPr lang="zh-CN" altLang="en-US"/>
        </a:p>
      </dgm:t>
    </dgm:pt>
    <dgm:pt modelId="{84718C50-A1E3-40EF-920F-BC7E291C78DD}" type="sibTrans" cxnId="{E36A556D-072E-4316-89B3-E3C67676EE72}">
      <dgm:prSet/>
      <dgm:spPr/>
      <dgm:t>
        <a:bodyPr/>
        <a:lstStyle/>
        <a:p>
          <a:endParaRPr lang="zh-CN" altLang="en-US"/>
        </a:p>
      </dgm:t>
    </dgm:pt>
    <dgm:pt modelId="{97416434-52EF-4C8D-A373-7431EC773213}">
      <dgm:prSet phldrT="[文本]"/>
      <dgm:spPr/>
      <dgm:t>
        <a:bodyPr/>
        <a:lstStyle/>
        <a:p>
          <a:r>
            <a:rPr lang="zh-CN" altLang="en-US" dirty="0"/>
            <a:t>直接光解产氢</a:t>
          </a:r>
        </a:p>
      </dgm:t>
    </dgm:pt>
    <dgm:pt modelId="{B3092E3B-73E9-404F-AD12-674FCEF41A8D}" type="parTrans" cxnId="{8E7A7F0E-892D-4D09-9975-5112C54D2A3A}">
      <dgm:prSet/>
      <dgm:spPr/>
      <dgm:t>
        <a:bodyPr/>
        <a:lstStyle/>
        <a:p>
          <a:endParaRPr lang="zh-CN" altLang="en-US"/>
        </a:p>
      </dgm:t>
    </dgm:pt>
    <dgm:pt modelId="{2B646988-8013-4E07-99A7-755138B17AF8}" type="sibTrans" cxnId="{8E7A7F0E-892D-4D09-9975-5112C54D2A3A}">
      <dgm:prSet/>
      <dgm:spPr/>
      <dgm:t>
        <a:bodyPr/>
        <a:lstStyle/>
        <a:p>
          <a:endParaRPr lang="zh-CN" altLang="en-US"/>
        </a:p>
      </dgm:t>
    </dgm:pt>
    <dgm:pt modelId="{E02539D2-65F0-4349-ACDA-7F76DBDCC78B}">
      <dgm:prSet phldrT="[文本]"/>
      <dgm:spPr/>
      <dgm:t>
        <a:bodyPr/>
        <a:lstStyle/>
        <a:p>
          <a:r>
            <a:rPr lang="zh-CN" altLang="en-US" dirty="0"/>
            <a:t>间接光解产氢</a:t>
          </a:r>
        </a:p>
      </dgm:t>
    </dgm:pt>
    <dgm:pt modelId="{A26E8DB1-7BCD-45C8-A385-2B8141590819}" type="parTrans" cxnId="{9E73062E-2C36-420D-9A84-E5274A313F08}">
      <dgm:prSet/>
      <dgm:spPr/>
      <dgm:t>
        <a:bodyPr/>
        <a:lstStyle/>
        <a:p>
          <a:endParaRPr lang="zh-CN" altLang="en-US"/>
        </a:p>
      </dgm:t>
    </dgm:pt>
    <dgm:pt modelId="{AF565095-5D7C-4660-96AE-EB524DD78198}" type="sibTrans" cxnId="{9E73062E-2C36-420D-9A84-E5274A313F08}">
      <dgm:prSet/>
      <dgm:spPr/>
      <dgm:t>
        <a:bodyPr/>
        <a:lstStyle/>
        <a:p>
          <a:endParaRPr lang="zh-CN" altLang="en-US"/>
        </a:p>
      </dgm:t>
    </dgm:pt>
    <dgm:pt modelId="{383730BA-2B0C-4BA0-ABD3-FE9D828660A9}">
      <dgm:prSet phldrT="[文本]"/>
      <dgm:spPr/>
      <dgm:t>
        <a:bodyPr/>
        <a:lstStyle/>
        <a:p>
          <a:r>
            <a:rPr lang="zh-CN" altLang="en-US" dirty="0"/>
            <a:t>光发酵产氢</a:t>
          </a:r>
        </a:p>
      </dgm:t>
    </dgm:pt>
    <dgm:pt modelId="{319127AA-B3F8-4ED4-A8BB-6D1BDBE56972}" type="parTrans" cxnId="{CFEDF988-6045-4211-8196-E0E79D46F3BD}">
      <dgm:prSet/>
      <dgm:spPr/>
      <dgm:t>
        <a:bodyPr/>
        <a:lstStyle/>
        <a:p>
          <a:endParaRPr lang="zh-CN" altLang="en-US"/>
        </a:p>
      </dgm:t>
    </dgm:pt>
    <dgm:pt modelId="{4C3845BD-6635-4B7C-8289-F7F2DDC98C56}" type="sibTrans" cxnId="{CFEDF988-6045-4211-8196-E0E79D46F3BD}">
      <dgm:prSet/>
      <dgm:spPr/>
      <dgm:t>
        <a:bodyPr/>
        <a:lstStyle/>
        <a:p>
          <a:endParaRPr lang="zh-CN" altLang="en-US"/>
        </a:p>
      </dgm:t>
    </dgm:pt>
    <dgm:pt modelId="{F3D4E61D-4E13-45EC-85AE-185695D5B556}">
      <dgm:prSet/>
      <dgm:spPr/>
      <dgm:t>
        <a:bodyPr/>
        <a:lstStyle/>
        <a:p>
          <a:r>
            <a:rPr lang="zh-CN" altLang="en-US" dirty="0"/>
            <a:t>绿藻</a:t>
          </a:r>
        </a:p>
      </dgm:t>
    </dgm:pt>
    <dgm:pt modelId="{46E3B650-5C20-4259-B1CF-C379E41387A7}" type="parTrans" cxnId="{EE1E60CB-51FC-4E6B-8CA2-02FABFBE4B3C}">
      <dgm:prSet/>
      <dgm:spPr/>
      <dgm:t>
        <a:bodyPr/>
        <a:lstStyle/>
        <a:p>
          <a:endParaRPr lang="zh-CN" altLang="en-US"/>
        </a:p>
      </dgm:t>
    </dgm:pt>
    <dgm:pt modelId="{C661E39E-88B1-46FE-8CAC-133DA144E3CC}" type="sibTrans" cxnId="{EE1E60CB-51FC-4E6B-8CA2-02FABFBE4B3C}">
      <dgm:prSet/>
      <dgm:spPr/>
      <dgm:t>
        <a:bodyPr/>
        <a:lstStyle/>
        <a:p>
          <a:endParaRPr lang="zh-CN" altLang="en-US"/>
        </a:p>
      </dgm:t>
    </dgm:pt>
    <dgm:pt modelId="{0F88DC53-3C87-4D2F-85D4-A3866E555084}">
      <dgm:prSet/>
      <dgm:spPr/>
      <dgm:t>
        <a:bodyPr/>
        <a:lstStyle/>
        <a:p>
          <a:r>
            <a:rPr lang="zh-CN" altLang="en-US" dirty="0"/>
            <a:t>蓝细菌</a:t>
          </a:r>
        </a:p>
      </dgm:t>
    </dgm:pt>
    <dgm:pt modelId="{841EC81A-B50A-49A6-89C6-71B505A18293}" type="parTrans" cxnId="{07C8382E-56EF-464E-9FBF-F51BC57C1B96}">
      <dgm:prSet/>
      <dgm:spPr/>
      <dgm:t>
        <a:bodyPr/>
        <a:lstStyle/>
        <a:p>
          <a:endParaRPr lang="zh-CN" altLang="en-US"/>
        </a:p>
      </dgm:t>
    </dgm:pt>
    <dgm:pt modelId="{51BD1FC7-7708-4598-AAC6-056D42922A4F}" type="sibTrans" cxnId="{07C8382E-56EF-464E-9FBF-F51BC57C1B96}">
      <dgm:prSet/>
      <dgm:spPr/>
      <dgm:t>
        <a:bodyPr/>
        <a:lstStyle/>
        <a:p>
          <a:endParaRPr lang="zh-CN" altLang="en-US"/>
        </a:p>
      </dgm:t>
    </dgm:pt>
    <dgm:pt modelId="{AA1EA247-6026-4A48-9764-C37D789F8CC7}">
      <dgm:prSet/>
      <dgm:spPr/>
      <dgm:t>
        <a:bodyPr/>
        <a:lstStyle/>
        <a:p>
          <a:r>
            <a:rPr lang="zh-CN" altLang="en-US" dirty="0"/>
            <a:t>无硫紫细菌</a:t>
          </a:r>
        </a:p>
      </dgm:t>
    </dgm:pt>
    <dgm:pt modelId="{D3B242AE-99C3-4309-8ADA-413C5CFD3240}" type="parTrans" cxnId="{AB2B6866-A355-4455-AF40-D576F168C10E}">
      <dgm:prSet/>
      <dgm:spPr/>
      <dgm:t>
        <a:bodyPr/>
        <a:lstStyle/>
        <a:p>
          <a:endParaRPr lang="zh-CN" altLang="en-US"/>
        </a:p>
      </dgm:t>
    </dgm:pt>
    <dgm:pt modelId="{3F5DE185-97F4-4810-A0C3-E2BFFB64BF03}" type="sibTrans" cxnId="{AB2B6866-A355-4455-AF40-D576F168C10E}">
      <dgm:prSet/>
      <dgm:spPr/>
      <dgm:t>
        <a:bodyPr/>
        <a:lstStyle/>
        <a:p>
          <a:endParaRPr lang="zh-CN" altLang="en-US"/>
        </a:p>
      </dgm:t>
    </dgm:pt>
    <dgm:pt modelId="{F3CD902B-4434-4ADC-86A3-38E027B0082B}" type="pres">
      <dgm:prSet presAssocID="{EC7C8885-7CDC-476B-82DA-4B90BD4E52E2}" presName="diagram" presStyleCnt="0">
        <dgm:presLayoutVars>
          <dgm:chPref val="1"/>
          <dgm:dir/>
          <dgm:animOne val="branch"/>
          <dgm:animLvl val="lvl"/>
          <dgm:resizeHandles val="exact"/>
        </dgm:presLayoutVars>
      </dgm:prSet>
      <dgm:spPr/>
    </dgm:pt>
    <dgm:pt modelId="{75687DD1-4112-4182-84E7-BA3067870ED9}" type="pres">
      <dgm:prSet presAssocID="{046B52B9-A2D0-4425-98B8-864D2E5C6751}" presName="root1" presStyleCnt="0"/>
      <dgm:spPr/>
    </dgm:pt>
    <dgm:pt modelId="{692A9932-3DDD-450E-BC11-E282DD16ED9B}" type="pres">
      <dgm:prSet presAssocID="{046B52B9-A2D0-4425-98B8-864D2E5C6751}" presName="LevelOneTextNode" presStyleLbl="node0" presStyleIdx="0" presStyleCnt="1" custScaleX="154281" custScaleY="75132">
        <dgm:presLayoutVars>
          <dgm:chPref val="3"/>
        </dgm:presLayoutVars>
      </dgm:prSet>
      <dgm:spPr/>
    </dgm:pt>
    <dgm:pt modelId="{7BD4F9DF-4B88-4643-962E-6A64C39166EE}" type="pres">
      <dgm:prSet presAssocID="{046B52B9-A2D0-4425-98B8-864D2E5C6751}" presName="level2hierChild" presStyleCnt="0"/>
      <dgm:spPr/>
    </dgm:pt>
    <dgm:pt modelId="{C9298345-8867-45FC-83D2-A4379B3901A5}" type="pres">
      <dgm:prSet presAssocID="{B3092E3B-73E9-404F-AD12-674FCEF41A8D}" presName="conn2-1" presStyleLbl="parChTrans1D2" presStyleIdx="0" presStyleCnt="3"/>
      <dgm:spPr/>
    </dgm:pt>
    <dgm:pt modelId="{215DAEFD-FA01-4513-8096-E56880C086A1}" type="pres">
      <dgm:prSet presAssocID="{B3092E3B-73E9-404F-AD12-674FCEF41A8D}" presName="connTx" presStyleLbl="parChTrans1D2" presStyleIdx="0" presStyleCnt="3"/>
      <dgm:spPr/>
    </dgm:pt>
    <dgm:pt modelId="{31F89CDD-FF9D-4CDF-95D4-9F4738DC45F9}" type="pres">
      <dgm:prSet presAssocID="{97416434-52EF-4C8D-A373-7431EC773213}" presName="root2" presStyleCnt="0"/>
      <dgm:spPr/>
    </dgm:pt>
    <dgm:pt modelId="{745DB229-8EEE-41BA-83DB-963C6F52DCF0}" type="pres">
      <dgm:prSet presAssocID="{97416434-52EF-4C8D-A373-7431EC773213}" presName="LevelTwoTextNode" presStyleLbl="node2" presStyleIdx="0" presStyleCnt="3" custScaleX="131701">
        <dgm:presLayoutVars>
          <dgm:chPref val="3"/>
        </dgm:presLayoutVars>
      </dgm:prSet>
      <dgm:spPr/>
    </dgm:pt>
    <dgm:pt modelId="{B40E2707-7307-41CE-B824-70042CB4769B}" type="pres">
      <dgm:prSet presAssocID="{97416434-52EF-4C8D-A373-7431EC773213}" presName="level3hierChild" presStyleCnt="0"/>
      <dgm:spPr/>
    </dgm:pt>
    <dgm:pt modelId="{E876680E-0067-4D86-95A9-72121C159564}" type="pres">
      <dgm:prSet presAssocID="{46E3B650-5C20-4259-B1CF-C379E41387A7}" presName="conn2-1" presStyleLbl="parChTrans1D3" presStyleIdx="0" presStyleCnt="3"/>
      <dgm:spPr/>
    </dgm:pt>
    <dgm:pt modelId="{AB845961-EE80-4CB9-8996-EFFA347E3EB3}" type="pres">
      <dgm:prSet presAssocID="{46E3B650-5C20-4259-B1CF-C379E41387A7}" presName="connTx" presStyleLbl="parChTrans1D3" presStyleIdx="0" presStyleCnt="3"/>
      <dgm:spPr/>
    </dgm:pt>
    <dgm:pt modelId="{CD942FEB-3D5A-4609-963C-644B2A8E8569}" type="pres">
      <dgm:prSet presAssocID="{F3D4E61D-4E13-45EC-85AE-185695D5B556}" presName="root2" presStyleCnt="0"/>
      <dgm:spPr/>
    </dgm:pt>
    <dgm:pt modelId="{FE247693-7270-4C06-B06B-6637F0F70060}" type="pres">
      <dgm:prSet presAssocID="{F3D4E61D-4E13-45EC-85AE-185695D5B556}" presName="LevelTwoTextNode" presStyleLbl="node3" presStyleIdx="0" presStyleCnt="3" custLinFactNeighborY="-1667">
        <dgm:presLayoutVars>
          <dgm:chPref val="3"/>
        </dgm:presLayoutVars>
      </dgm:prSet>
      <dgm:spPr/>
    </dgm:pt>
    <dgm:pt modelId="{C64E4852-FDB0-45B5-9413-AD87779AB877}" type="pres">
      <dgm:prSet presAssocID="{F3D4E61D-4E13-45EC-85AE-185695D5B556}" presName="level3hierChild" presStyleCnt="0"/>
      <dgm:spPr/>
    </dgm:pt>
    <dgm:pt modelId="{AF3DB2D2-F10D-4C73-BA6A-F66D172D0B93}" type="pres">
      <dgm:prSet presAssocID="{A26E8DB1-7BCD-45C8-A385-2B8141590819}" presName="conn2-1" presStyleLbl="parChTrans1D2" presStyleIdx="1" presStyleCnt="3"/>
      <dgm:spPr/>
    </dgm:pt>
    <dgm:pt modelId="{A1D25EDD-9E3D-4764-AB36-9A7586CFDB73}" type="pres">
      <dgm:prSet presAssocID="{A26E8DB1-7BCD-45C8-A385-2B8141590819}" presName="connTx" presStyleLbl="parChTrans1D2" presStyleIdx="1" presStyleCnt="3"/>
      <dgm:spPr/>
    </dgm:pt>
    <dgm:pt modelId="{BE015192-0627-4B27-A164-09DE70CE3F62}" type="pres">
      <dgm:prSet presAssocID="{E02539D2-65F0-4349-ACDA-7F76DBDCC78B}" presName="root2" presStyleCnt="0"/>
      <dgm:spPr/>
    </dgm:pt>
    <dgm:pt modelId="{BBFCB401-4566-4E8A-99CB-881EF639A4C4}" type="pres">
      <dgm:prSet presAssocID="{E02539D2-65F0-4349-ACDA-7F76DBDCC78B}" presName="LevelTwoTextNode" presStyleLbl="node2" presStyleIdx="1" presStyleCnt="3" custScaleX="135035">
        <dgm:presLayoutVars>
          <dgm:chPref val="3"/>
        </dgm:presLayoutVars>
      </dgm:prSet>
      <dgm:spPr/>
    </dgm:pt>
    <dgm:pt modelId="{37560F10-1672-4B9E-8F32-C6FC0249C371}" type="pres">
      <dgm:prSet presAssocID="{E02539D2-65F0-4349-ACDA-7F76DBDCC78B}" presName="level3hierChild" presStyleCnt="0"/>
      <dgm:spPr/>
    </dgm:pt>
    <dgm:pt modelId="{69636B15-3914-4780-9F0E-9067CBE137F1}" type="pres">
      <dgm:prSet presAssocID="{841EC81A-B50A-49A6-89C6-71B505A18293}" presName="conn2-1" presStyleLbl="parChTrans1D3" presStyleIdx="1" presStyleCnt="3"/>
      <dgm:spPr/>
    </dgm:pt>
    <dgm:pt modelId="{5498752C-4A52-417B-8FFE-B81E7DD623A7}" type="pres">
      <dgm:prSet presAssocID="{841EC81A-B50A-49A6-89C6-71B505A18293}" presName="connTx" presStyleLbl="parChTrans1D3" presStyleIdx="1" presStyleCnt="3"/>
      <dgm:spPr/>
    </dgm:pt>
    <dgm:pt modelId="{2062C52B-E3E6-4D63-B048-44D829A40BD8}" type="pres">
      <dgm:prSet presAssocID="{0F88DC53-3C87-4D2F-85D4-A3866E555084}" presName="root2" presStyleCnt="0"/>
      <dgm:spPr/>
    </dgm:pt>
    <dgm:pt modelId="{523E712B-A48A-4A6E-AE5F-A8AF4C8BDC89}" type="pres">
      <dgm:prSet presAssocID="{0F88DC53-3C87-4D2F-85D4-A3866E555084}" presName="LevelTwoTextNode" presStyleLbl="node3" presStyleIdx="1" presStyleCnt="3">
        <dgm:presLayoutVars>
          <dgm:chPref val="3"/>
        </dgm:presLayoutVars>
      </dgm:prSet>
      <dgm:spPr/>
    </dgm:pt>
    <dgm:pt modelId="{A3B017EE-7DEC-4632-8ED8-4CD32AABC9F2}" type="pres">
      <dgm:prSet presAssocID="{0F88DC53-3C87-4D2F-85D4-A3866E555084}" presName="level3hierChild" presStyleCnt="0"/>
      <dgm:spPr/>
    </dgm:pt>
    <dgm:pt modelId="{1B350FC9-4EEC-4A28-BDD7-6FFA48D746BB}" type="pres">
      <dgm:prSet presAssocID="{319127AA-B3F8-4ED4-A8BB-6D1BDBE56972}" presName="conn2-1" presStyleLbl="parChTrans1D2" presStyleIdx="2" presStyleCnt="3"/>
      <dgm:spPr/>
    </dgm:pt>
    <dgm:pt modelId="{6159EEF6-AB55-4E78-B95C-C1D45D32FEFA}" type="pres">
      <dgm:prSet presAssocID="{319127AA-B3F8-4ED4-A8BB-6D1BDBE56972}" presName="connTx" presStyleLbl="parChTrans1D2" presStyleIdx="2" presStyleCnt="3"/>
      <dgm:spPr/>
    </dgm:pt>
    <dgm:pt modelId="{334C565F-AFCC-43EA-8875-682B2497A0F0}" type="pres">
      <dgm:prSet presAssocID="{383730BA-2B0C-4BA0-ABD3-FE9D828660A9}" presName="root2" presStyleCnt="0"/>
      <dgm:spPr/>
    </dgm:pt>
    <dgm:pt modelId="{D6706B30-CFA4-4EA5-88FE-DC0681917B0D}" type="pres">
      <dgm:prSet presAssocID="{383730BA-2B0C-4BA0-ABD3-FE9D828660A9}" presName="LevelTwoTextNode" presStyleLbl="node2" presStyleIdx="2" presStyleCnt="3" custScaleX="135035">
        <dgm:presLayoutVars>
          <dgm:chPref val="3"/>
        </dgm:presLayoutVars>
      </dgm:prSet>
      <dgm:spPr/>
    </dgm:pt>
    <dgm:pt modelId="{C670B47B-BB01-4748-8307-BAB21B6954BF}" type="pres">
      <dgm:prSet presAssocID="{383730BA-2B0C-4BA0-ABD3-FE9D828660A9}" presName="level3hierChild" presStyleCnt="0"/>
      <dgm:spPr/>
    </dgm:pt>
    <dgm:pt modelId="{881BF83C-711F-42FA-93AE-51C12AA4C1DF}" type="pres">
      <dgm:prSet presAssocID="{D3B242AE-99C3-4309-8ADA-413C5CFD3240}" presName="conn2-1" presStyleLbl="parChTrans1D3" presStyleIdx="2" presStyleCnt="3"/>
      <dgm:spPr/>
    </dgm:pt>
    <dgm:pt modelId="{E525E5DD-2C77-4251-AE74-BFF19A628711}" type="pres">
      <dgm:prSet presAssocID="{D3B242AE-99C3-4309-8ADA-413C5CFD3240}" presName="connTx" presStyleLbl="parChTrans1D3" presStyleIdx="2" presStyleCnt="3"/>
      <dgm:spPr/>
    </dgm:pt>
    <dgm:pt modelId="{828CE2E6-B23A-4FE9-BF7E-59409BF2C70C}" type="pres">
      <dgm:prSet presAssocID="{AA1EA247-6026-4A48-9764-C37D789F8CC7}" presName="root2" presStyleCnt="0"/>
      <dgm:spPr/>
    </dgm:pt>
    <dgm:pt modelId="{F6A608FD-C6E2-4F01-9AA9-B670D2260B8C}" type="pres">
      <dgm:prSet presAssocID="{AA1EA247-6026-4A48-9764-C37D789F8CC7}" presName="LevelTwoTextNode" presStyleLbl="node3" presStyleIdx="2" presStyleCnt="3">
        <dgm:presLayoutVars>
          <dgm:chPref val="3"/>
        </dgm:presLayoutVars>
      </dgm:prSet>
      <dgm:spPr/>
    </dgm:pt>
    <dgm:pt modelId="{7625A254-848F-48CF-8B2F-0BFEA21A11D1}" type="pres">
      <dgm:prSet presAssocID="{AA1EA247-6026-4A48-9764-C37D789F8CC7}" presName="level3hierChild" presStyleCnt="0"/>
      <dgm:spPr/>
    </dgm:pt>
  </dgm:ptLst>
  <dgm:cxnLst>
    <dgm:cxn modelId="{9BC0F201-494D-4657-B412-E70DE689EAB7}" type="presOf" srcId="{B3092E3B-73E9-404F-AD12-674FCEF41A8D}" destId="{215DAEFD-FA01-4513-8096-E56880C086A1}" srcOrd="1" destOrd="0" presId="urn:microsoft.com/office/officeart/2005/8/layout/hierarchy2"/>
    <dgm:cxn modelId="{8E7A7F0E-892D-4D09-9975-5112C54D2A3A}" srcId="{046B52B9-A2D0-4425-98B8-864D2E5C6751}" destId="{97416434-52EF-4C8D-A373-7431EC773213}" srcOrd="0" destOrd="0" parTransId="{B3092E3B-73E9-404F-AD12-674FCEF41A8D}" sibTransId="{2B646988-8013-4E07-99A7-755138B17AF8}"/>
    <dgm:cxn modelId="{E281C317-12E5-4258-8A8D-9A31C93EF5F7}" type="presOf" srcId="{46E3B650-5C20-4259-B1CF-C379E41387A7}" destId="{E876680E-0067-4D86-95A9-72121C159564}" srcOrd="0" destOrd="0" presId="urn:microsoft.com/office/officeart/2005/8/layout/hierarchy2"/>
    <dgm:cxn modelId="{995AD621-BD27-4EDF-B64F-0126EDA5A645}" type="presOf" srcId="{AA1EA247-6026-4A48-9764-C37D789F8CC7}" destId="{F6A608FD-C6E2-4F01-9AA9-B670D2260B8C}" srcOrd="0" destOrd="0" presId="urn:microsoft.com/office/officeart/2005/8/layout/hierarchy2"/>
    <dgm:cxn modelId="{DE5E2D28-94D6-4464-82A0-0D423797A63C}" type="presOf" srcId="{0F88DC53-3C87-4D2F-85D4-A3866E555084}" destId="{523E712B-A48A-4A6E-AE5F-A8AF4C8BDC89}" srcOrd="0" destOrd="0" presId="urn:microsoft.com/office/officeart/2005/8/layout/hierarchy2"/>
    <dgm:cxn modelId="{9E73062E-2C36-420D-9A84-E5274A313F08}" srcId="{046B52B9-A2D0-4425-98B8-864D2E5C6751}" destId="{E02539D2-65F0-4349-ACDA-7F76DBDCC78B}" srcOrd="1" destOrd="0" parTransId="{A26E8DB1-7BCD-45C8-A385-2B8141590819}" sibTransId="{AF565095-5D7C-4660-96AE-EB524DD78198}"/>
    <dgm:cxn modelId="{07C8382E-56EF-464E-9FBF-F51BC57C1B96}" srcId="{E02539D2-65F0-4349-ACDA-7F76DBDCC78B}" destId="{0F88DC53-3C87-4D2F-85D4-A3866E555084}" srcOrd="0" destOrd="0" parTransId="{841EC81A-B50A-49A6-89C6-71B505A18293}" sibTransId="{51BD1FC7-7708-4598-AAC6-056D42922A4F}"/>
    <dgm:cxn modelId="{AE9B5730-AF7B-4E1E-A759-F386D5ECFD44}" type="presOf" srcId="{F3D4E61D-4E13-45EC-85AE-185695D5B556}" destId="{FE247693-7270-4C06-B06B-6637F0F70060}" srcOrd="0" destOrd="0" presId="urn:microsoft.com/office/officeart/2005/8/layout/hierarchy2"/>
    <dgm:cxn modelId="{3A200F34-C95C-426F-A6F6-9273B508E898}" type="presOf" srcId="{319127AA-B3F8-4ED4-A8BB-6D1BDBE56972}" destId="{6159EEF6-AB55-4E78-B95C-C1D45D32FEFA}" srcOrd="1" destOrd="0" presId="urn:microsoft.com/office/officeart/2005/8/layout/hierarchy2"/>
    <dgm:cxn modelId="{AB2B6866-A355-4455-AF40-D576F168C10E}" srcId="{383730BA-2B0C-4BA0-ABD3-FE9D828660A9}" destId="{AA1EA247-6026-4A48-9764-C37D789F8CC7}" srcOrd="0" destOrd="0" parTransId="{D3B242AE-99C3-4309-8ADA-413C5CFD3240}" sibTransId="{3F5DE185-97F4-4810-A0C3-E2BFFB64BF03}"/>
    <dgm:cxn modelId="{E36A556D-072E-4316-89B3-E3C67676EE72}" srcId="{EC7C8885-7CDC-476B-82DA-4B90BD4E52E2}" destId="{046B52B9-A2D0-4425-98B8-864D2E5C6751}" srcOrd="0" destOrd="0" parTransId="{05105395-1424-4154-BF31-F4EE71DF5D2D}" sibTransId="{84718C50-A1E3-40EF-920F-BC7E291C78DD}"/>
    <dgm:cxn modelId="{2516614E-44D5-4DA1-A699-EBD89CE25E2D}" type="presOf" srcId="{046B52B9-A2D0-4425-98B8-864D2E5C6751}" destId="{692A9932-3DDD-450E-BC11-E282DD16ED9B}" srcOrd="0" destOrd="0" presId="urn:microsoft.com/office/officeart/2005/8/layout/hierarchy2"/>
    <dgm:cxn modelId="{F6A44351-C070-4256-B9A0-A97DA6FDB5F1}" type="presOf" srcId="{841EC81A-B50A-49A6-89C6-71B505A18293}" destId="{5498752C-4A52-417B-8FFE-B81E7DD623A7}" srcOrd="1" destOrd="0" presId="urn:microsoft.com/office/officeart/2005/8/layout/hierarchy2"/>
    <dgm:cxn modelId="{7CC50652-2E0F-46EA-9657-9DC46B870BEC}" type="presOf" srcId="{B3092E3B-73E9-404F-AD12-674FCEF41A8D}" destId="{C9298345-8867-45FC-83D2-A4379B3901A5}" srcOrd="0" destOrd="0" presId="urn:microsoft.com/office/officeart/2005/8/layout/hierarchy2"/>
    <dgm:cxn modelId="{C819B352-D976-472D-BA41-DB91DB26A16F}" type="presOf" srcId="{A26E8DB1-7BCD-45C8-A385-2B8141590819}" destId="{AF3DB2D2-F10D-4C73-BA6A-F66D172D0B93}" srcOrd="0" destOrd="0" presId="urn:microsoft.com/office/officeart/2005/8/layout/hierarchy2"/>
    <dgm:cxn modelId="{3A152B76-CAB4-43B6-A794-6EDDB256B6DB}" type="presOf" srcId="{D3B242AE-99C3-4309-8ADA-413C5CFD3240}" destId="{E525E5DD-2C77-4251-AE74-BFF19A628711}" srcOrd="1" destOrd="0" presId="urn:microsoft.com/office/officeart/2005/8/layout/hierarchy2"/>
    <dgm:cxn modelId="{E3B5ED81-E7A7-44AC-9748-5166E8238C13}" type="presOf" srcId="{97416434-52EF-4C8D-A373-7431EC773213}" destId="{745DB229-8EEE-41BA-83DB-963C6F52DCF0}" srcOrd="0" destOrd="0" presId="urn:microsoft.com/office/officeart/2005/8/layout/hierarchy2"/>
    <dgm:cxn modelId="{AC120584-094C-46FB-9467-7BD1DC0D8779}" type="presOf" srcId="{383730BA-2B0C-4BA0-ABD3-FE9D828660A9}" destId="{D6706B30-CFA4-4EA5-88FE-DC0681917B0D}" srcOrd="0" destOrd="0" presId="urn:microsoft.com/office/officeart/2005/8/layout/hierarchy2"/>
    <dgm:cxn modelId="{6076EF88-DDDD-45A6-9DB8-5913262DB3F1}" type="presOf" srcId="{E02539D2-65F0-4349-ACDA-7F76DBDCC78B}" destId="{BBFCB401-4566-4E8A-99CB-881EF639A4C4}" srcOrd="0" destOrd="0" presId="urn:microsoft.com/office/officeart/2005/8/layout/hierarchy2"/>
    <dgm:cxn modelId="{CFEDF988-6045-4211-8196-E0E79D46F3BD}" srcId="{046B52B9-A2D0-4425-98B8-864D2E5C6751}" destId="{383730BA-2B0C-4BA0-ABD3-FE9D828660A9}" srcOrd="2" destOrd="0" parTransId="{319127AA-B3F8-4ED4-A8BB-6D1BDBE56972}" sibTransId="{4C3845BD-6635-4B7C-8289-F7F2DDC98C56}"/>
    <dgm:cxn modelId="{36BCA6A5-2044-42EA-B3F2-BD7294296C71}" type="presOf" srcId="{D3B242AE-99C3-4309-8ADA-413C5CFD3240}" destId="{881BF83C-711F-42FA-93AE-51C12AA4C1DF}" srcOrd="0" destOrd="0" presId="urn:microsoft.com/office/officeart/2005/8/layout/hierarchy2"/>
    <dgm:cxn modelId="{6314A9C4-5556-47DC-AF82-82843CE581D4}" type="presOf" srcId="{A26E8DB1-7BCD-45C8-A385-2B8141590819}" destId="{A1D25EDD-9E3D-4764-AB36-9A7586CFDB73}" srcOrd="1" destOrd="0" presId="urn:microsoft.com/office/officeart/2005/8/layout/hierarchy2"/>
    <dgm:cxn modelId="{4C4976C5-A72E-4195-B0CA-105B1DFD6D3E}" type="presOf" srcId="{46E3B650-5C20-4259-B1CF-C379E41387A7}" destId="{AB845961-EE80-4CB9-8996-EFFA347E3EB3}" srcOrd="1" destOrd="0" presId="urn:microsoft.com/office/officeart/2005/8/layout/hierarchy2"/>
    <dgm:cxn modelId="{EE1E60CB-51FC-4E6B-8CA2-02FABFBE4B3C}" srcId="{97416434-52EF-4C8D-A373-7431EC773213}" destId="{F3D4E61D-4E13-45EC-85AE-185695D5B556}" srcOrd="0" destOrd="0" parTransId="{46E3B650-5C20-4259-B1CF-C379E41387A7}" sibTransId="{C661E39E-88B1-46FE-8CAC-133DA144E3CC}"/>
    <dgm:cxn modelId="{75A3A1CE-0573-4C28-B267-3CC63D87E7B4}" type="presOf" srcId="{EC7C8885-7CDC-476B-82DA-4B90BD4E52E2}" destId="{F3CD902B-4434-4ADC-86A3-38E027B0082B}" srcOrd="0" destOrd="0" presId="urn:microsoft.com/office/officeart/2005/8/layout/hierarchy2"/>
    <dgm:cxn modelId="{E40F71EA-6A00-4957-BB47-B0E30C0A3ACD}" type="presOf" srcId="{841EC81A-B50A-49A6-89C6-71B505A18293}" destId="{69636B15-3914-4780-9F0E-9067CBE137F1}" srcOrd="0" destOrd="0" presId="urn:microsoft.com/office/officeart/2005/8/layout/hierarchy2"/>
    <dgm:cxn modelId="{B86C13ED-C6A9-46B1-BD24-3A27FD76E9F8}" type="presOf" srcId="{319127AA-B3F8-4ED4-A8BB-6D1BDBE56972}" destId="{1B350FC9-4EEC-4A28-BDD7-6FFA48D746BB}" srcOrd="0" destOrd="0" presId="urn:microsoft.com/office/officeart/2005/8/layout/hierarchy2"/>
    <dgm:cxn modelId="{DD5CCBDB-ACB0-488D-BC51-FB829D68C108}" type="presParOf" srcId="{F3CD902B-4434-4ADC-86A3-38E027B0082B}" destId="{75687DD1-4112-4182-84E7-BA3067870ED9}" srcOrd="0" destOrd="0" presId="urn:microsoft.com/office/officeart/2005/8/layout/hierarchy2"/>
    <dgm:cxn modelId="{B86836A8-22FD-408D-AA67-91F590F3D9FC}" type="presParOf" srcId="{75687DD1-4112-4182-84E7-BA3067870ED9}" destId="{692A9932-3DDD-450E-BC11-E282DD16ED9B}" srcOrd="0" destOrd="0" presId="urn:microsoft.com/office/officeart/2005/8/layout/hierarchy2"/>
    <dgm:cxn modelId="{2318A14C-429D-4362-B3CC-ADE649AD76D6}" type="presParOf" srcId="{75687DD1-4112-4182-84E7-BA3067870ED9}" destId="{7BD4F9DF-4B88-4643-962E-6A64C39166EE}" srcOrd="1" destOrd="0" presId="urn:microsoft.com/office/officeart/2005/8/layout/hierarchy2"/>
    <dgm:cxn modelId="{C52A3973-E8BA-4DB4-BED4-4755C5022C79}" type="presParOf" srcId="{7BD4F9DF-4B88-4643-962E-6A64C39166EE}" destId="{C9298345-8867-45FC-83D2-A4379B3901A5}" srcOrd="0" destOrd="0" presId="urn:microsoft.com/office/officeart/2005/8/layout/hierarchy2"/>
    <dgm:cxn modelId="{0961832A-1B21-43FD-B65E-1BCE53577B7B}" type="presParOf" srcId="{C9298345-8867-45FC-83D2-A4379B3901A5}" destId="{215DAEFD-FA01-4513-8096-E56880C086A1}" srcOrd="0" destOrd="0" presId="urn:microsoft.com/office/officeart/2005/8/layout/hierarchy2"/>
    <dgm:cxn modelId="{F318C9B4-C60C-4941-935C-77EE1DBFAC56}" type="presParOf" srcId="{7BD4F9DF-4B88-4643-962E-6A64C39166EE}" destId="{31F89CDD-FF9D-4CDF-95D4-9F4738DC45F9}" srcOrd="1" destOrd="0" presId="urn:microsoft.com/office/officeart/2005/8/layout/hierarchy2"/>
    <dgm:cxn modelId="{3F63EC37-7F78-4317-8A69-BF56F22AD683}" type="presParOf" srcId="{31F89CDD-FF9D-4CDF-95D4-9F4738DC45F9}" destId="{745DB229-8EEE-41BA-83DB-963C6F52DCF0}" srcOrd="0" destOrd="0" presId="urn:microsoft.com/office/officeart/2005/8/layout/hierarchy2"/>
    <dgm:cxn modelId="{99283F1C-E815-4CE9-BF3C-6BB1B8490F98}" type="presParOf" srcId="{31F89CDD-FF9D-4CDF-95D4-9F4738DC45F9}" destId="{B40E2707-7307-41CE-B824-70042CB4769B}" srcOrd="1" destOrd="0" presId="urn:microsoft.com/office/officeart/2005/8/layout/hierarchy2"/>
    <dgm:cxn modelId="{57B1C62A-DDA2-4403-87D0-2E58DEB2E95B}" type="presParOf" srcId="{B40E2707-7307-41CE-B824-70042CB4769B}" destId="{E876680E-0067-4D86-95A9-72121C159564}" srcOrd="0" destOrd="0" presId="urn:microsoft.com/office/officeart/2005/8/layout/hierarchy2"/>
    <dgm:cxn modelId="{78ADE720-38D7-4AEE-AECC-0CCE5146C60C}" type="presParOf" srcId="{E876680E-0067-4D86-95A9-72121C159564}" destId="{AB845961-EE80-4CB9-8996-EFFA347E3EB3}" srcOrd="0" destOrd="0" presId="urn:microsoft.com/office/officeart/2005/8/layout/hierarchy2"/>
    <dgm:cxn modelId="{D23A34B1-09AB-461C-B259-63AD7C2D929E}" type="presParOf" srcId="{B40E2707-7307-41CE-B824-70042CB4769B}" destId="{CD942FEB-3D5A-4609-963C-644B2A8E8569}" srcOrd="1" destOrd="0" presId="urn:microsoft.com/office/officeart/2005/8/layout/hierarchy2"/>
    <dgm:cxn modelId="{DA470E42-25F0-4020-9D88-A75B9F67F4C0}" type="presParOf" srcId="{CD942FEB-3D5A-4609-963C-644B2A8E8569}" destId="{FE247693-7270-4C06-B06B-6637F0F70060}" srcOrd="0" destOrd="0" presId="urn:microsoft.com/office/officeart/2005/8/layout/hierarchy2"/>
    <dgm:cxn modelId="{1C50DAF2-D2B4-41B1-9470-55AB06A76335}" type="presParOf" srcId="{CD942FEB-3D5A-4609-963C-644B2A8E8569}" destId="{C64E4852-FDB0-45B5-9413-AD87779AB877}" srcOrd="1" destOrd="0" presId="urn:microsoft.com/office/officeart/2005/8/layout/hierarchy2"/>
    <dgm:cxn modelId="{DCC68EFB-7030-482A-82D5-093DF99C511C}" type="presParOf" srcId="{7BD4F9DF-4B88-4643-962E-6A64C39166EE}" destId="{AF3DB2D2-F10D-4C73-BA6A-F66D172D0B93}" srcOrd="2" destOrd="0" presId="urn:microsoft.com/office/officeart/2005/8/layout/hierarchy2"/>
    <dgm:cxn modelId="{56BB74C2-F626-4A51-A2DD-433E0DA44EDA}" type="presParOf" srcId="{AF3DB2D2-F10D-4C73-BA6A-F66D172D0B93}" destId="{A1D25EDD-9E3D-4764-AB36-9A7586CFDB73}" srcOrd="0" destOrd="0" presId="urn:microsoft.com/office/officeart/2005/8/layout/hierarchy2"/>
    <dgm:cxn modelId="{09E174A4-BC6F-4DE7-A679-3B4FC1BC7EF7}" type="presParOf" srcId="{7BD4F9DF-4B88-4643-962E-6A64C39166EE}" destId="{BE015192-0627-4B27-A164-09DE70CE3F62}" srcOrd="3" destOrd="0" presId="urn:microsoft.com/office/officeart/2005/8/layout/hierarchy2"/>
    <dgm:cxn modelId="{231DFEF8-CEDA-40A4-AE98-1FBE65D9C9F1}" type="presParOf" srcId="{BE015192-0627-4B27-A164-09DE70CE3F62}" destId="{BBFCB401-4566-4E8A-99CB-881EF639A4C4}" srcOrd="0" destOrd="0" presId="urn:microsoft.com/office/officeart/2005/8/layout/hierarchy2"/>
    <dgm:cxn modelId="{52662362-013A-477C-89B7-A1E5C11D1CE5}" type="presParOf" srcId="{BE015192-0627-4B27-A164-09DE70CE3F62}" destId="{37560F10-1672-4B9E-8F32-C6FC0249C371}" srcOrd="1" destOrd="0" presId="urn:microsoft.com/office/officeart/2005/8/layout/hierarchy2"/>
    <dgm:cxn modelId="{10BEBDC7-2051-4D8F-BBA6-A05A788ABEF9}" type="presParOf" srcId="{37560F10-1672-4B9E-8F32-C6FC0249C371}" destId="{69636B15-3914-4780-9F0E-9067CBE137F1}" srcOrd="0" destOrd="0" presId="urn:microsoft.com/office/officeart/2005/8/layout/hierarchy2"/>
    <dgm:cxn modelId="{BA04DE37-217E-436A-8D67-16528CBF675A}" type="presParOf" srcId="{69636B15-3914-4780-9F0E-9067CBE137F1}" destId="{5498752C-4A52-417B-8FFE-B81E7DD623A7}" srcOrd="0" destOrd="0" presId="urn:microsoft.com/office/officeart/2005/8/layout/hierarchy2"/>
    <dgm:cxn modelId="{9D2C7F59-A1CA-4DD4-B2F6-EDAB25321795}" type="presParOf" srcId="{37560F10-1672-4B9E-8F32-C6FC0249C371}" destId="{2062C52B-E3E6-4D63-B048-44D829A40BD8}" srcOrd="1" destOrd="0" presId="urn:microsoft.com/office/officeart/2005/8/layout/hierarchy2"/>
    <dgm:cxn modelId="{41F26554-D6AE-4A5D-BF60-9F744BA93635}" type="presParOf" srcId="{2062C52B-E3E6-4D63-B048-44D829A40BD8}" destId="{523E712B-A48A-4A6E-AE5F-A8AF4C8BDC89}" srcOrd="0" destOrd="0" presId="urn:microsoft.com/office/officeart/2005/8/layout/hierarchy2"/>
    <dgm:cxn modelId="{25B783CA-392D-4870-AFA7-9B93DD6E5A3D}" type="presParOf" srcId="{2062C52B-E3E6-4D63-B048-44D829A40BD8}" destId="{A3B017EE-7DEC-4632-8ED8-4CD32AABC9F2}" srcOrd="1" destOrd="0" presId="urn:microsoft.com/office/officeart/2005/8/layout/hierarchy2"/>
    <dgm:cxn modelId="{9A771F34-1CB0-470A-9231-B345F3D49E07}" type="presParOf" srcId="{7BD4F9DF-4B88-4643-962E-6A64C39166EE}" destId="{1B350FC9-4EEC-4A28-BDD7-6FFA48D746BB}" srcOrd="4" destOrd="0" presId="urn:microsoft.com/office/officeart/2005/8/layout/hierarchy2"/>
    <dgm:cxn modelId="{ED157971-EF27-48F3-9B03-689384415A69}" type="presParOf" srcId="{1B350FC9-4EEC-4A28-BDD7-6FFA48D746BB}" destId="{6159EEF6-AB55-4E78-B95C-C1D45D32FEFA}" srcOrd="0" destOrd="0" presId="urn:microsoft.com/office/officeart/2005/8/layout/hierarchy2"/>
    <dgm:cxn modelId="{25459450-0AC8-47AF-9B1F-60A5BA47A460}" type="presParOf" srcId="{7BD4F9DF-4B88-4643-962E-6A64C39166EE}" destId="{334C565F-AFCC-43EA-8875-682B2497A0F0}" srcOrd="5" destOrd="0" presId="urn:microsoft.com/office/officeart/2005/8/layout/hierarchy2"/>
    <dgm:cxn modelId="{13DFD6F2-875C-425B-A8D1-C84BD5A82C0E}" type="presParOf" srcId="{334C565F-AFCC-43EA-8875-682B2497A0F0}" destId="{D6706B30-CFA4-4EA5-88FE-DC0681917B0D}" srcOrd="0" destOrd="0" presId="urn:microsoft.com/office/officeart/2005/8/layout/hierarchy2"/>
    <dgm:cxn modelId="{E74157D1-406A-4F01-932A-D316C17AAF7E}" type="presParOf" srcId="{334C565F-AFCC-43EA-8875-682B2497A0F0}" destId="{C670B47B-BB01-4748-8307-BAB21B6954BF}" srcOrd="1" destOrd="0" presId="urn:microsoft.com/office/officeart/2005/8/layout/hierarchy2"/>
    <dgm:cxn modelId="{2FEB8D53-B3FD-474D-9F0A-A7FDEB211295}" type="presParOf" srcId="{C670B47B-BB01-4748-8307-BAB21B6954BF}" destId="{881BF83C-711F-42FA-93AE-51C12AA4C1DF}" srcOrd="0" destOrd="0" presId="urn:microsoft.com/office/officeart/2005/8/layout/hierarchy2"/>
    <dgm:cxn modelId="{2AD9782B-196E-4651-BF18-DB748B5137D8}" type="presParOf" srcId="{881BF83C-711F-42FA-93AE-51C12AA4C1DF}" destId="{E525E5DD-2C77-4251-AE74-BFF19A628711}" srcOrd="0" destOrd="0" presId="urn:microsoft.com/office/officeart/2005/8/layout/hierarchy2"/>
    <dgm:cxn modelId="{92DE08EF-8846-41CC-9CD4-1BA3F6F8AAD4}" type="presParOf" srcId="{C670B47B-BB01-4748-8307-BAB21B6954BF}" destId="{828CE2E6-B23A-4FE9-BF7E-59409BF2C70C}" srcOrd="1" destOrd="0" presId="urn:microsoft.com/office/officeart/2005/8/layout/hierarchy2"/>
    <dgm:cxn modelId="{9EBD027F-2824-4176-BE66-F12EFA751975}" type="presParOf" srcId="{828CE2E6-B23A-4FE9-BF7E-59409BF2C70C}" destId="{F6A608FD-C6E2-4F01-9AA9-B670D2260B8C}" srcOrd="0" destOrd="0" presId="urn:microsoft.com/office/officeart/2005/8/layout/hierarchy2"/>
    <dgm:cxn modelId="{F80B8616-3853-4165-A25C-66C1A8134311}" type="presParOf" srcId="{828CE2E6-B23A-4FE9-BF7E-59409BF2C70C}" destId="{7625A254-848F-48CF-8B2F-0BFEA21A11D1}"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2A9932-3DDD-450E-BC11-E282DD16ED9B}">
      <dsp:nvSpPr>
        <dsp:cNvPr id="0" name=""/>
        <dsp:cNvSpPr/>
      </dsp:nvSpPr>
      <dsp:spPr>
        <a:xfrm>
          <a:off x="6407" y="1063453"/>
          <a:ext cx="2541744" cy="618891"/>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t>光合生物产氢</a:t>
          </a:r>
        </a:p>
      </dsp:txBody>
      <dsp:txXfrm>
        <a:off x="24534" y="1081580"/>
        <a:ext cx="2505490" cy="582637"/>
      </dsp:txXfrm>
    </dsp:sp>
    <dsp:sp modelId="{C9298345-8867-45FC-83D2-A4379B3901A5}">
      <dsp:nvSpPr>
        <dsp:cNvPr id="0" name=""/>
        <dsp:cNvSpPr/>
      </dsp:nvSpPr>
      <dsp:spPr>
        <a:xfrm rot="18289469">
          <a:off x="2300663" y="872249"/>
          <a:ext cx="1153969" cy="53999"/>
        </a:xfrm>
        <a:custGeom>
          <a:avLst/>
          <a:gdLst/>
          <a:ahLst/>
          <a:cxnLst/>
          <a:rect l="0" t="0" r="0" b="0"/>
          <a:pathLst>
            <a:path>
              <a:moveTo>
                <a:pt x="0" y="26999"/>
              </a:moveTo>
              <a:lnTo>
                <a:pt x="1153969" y="269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848798" y="870400"/>
        <a:ext cx="57698" cy="57698"/>
      </dsp:txXfrm>
    </dsp:sp>
    <dsp:sp modelId="{745DB229-8EEE-41BA-83DB-963C6F52DCF0}">
      <dsp:nvSpPr>
        <dsp:cNvPr id="0" name=""/>
        <dsp:cNvSpPr/>
      </dsp:nvSpPr>
      <dsp:spPr>
        <a:xfrm>
          <a:off x="3207143" y="13730"/>
          <a:ext cx="2169743"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直接光解产氢</a:t>
          </a:r>
        </a:p>
      </dsp:txBody>
      <dsp:txXfrm>
        <a:off x="3231269" y="37856"/>
        <a:ext cx="2121491" cy="775486"/>
      </dsp:txXfrm>
    </dsp:sp>
    <dsp:sp modelId="{E876680E-0067-4D86-95A9-72121C159564}">
      <dsp:nvSpPr>
        <dsp:cNvPr id="0" name=""/>
        <dsp:cNvSpPr/>
      </dsp:nvSpPr>
      <dsp:spPr>
        <a:xfrm rot="21528384">
          <a:off x="5376815" y="391734"/>
          <a:ext cx="659133" cy="53999"/>
        </a:xfrm>
        <a:custGeom>
          <a:avLst/>
          <a:gdLst/>
          <a:ahLst/>
          <a:cxnLst/>
          <a:rect l="0" t="0" r="0" b="0"/>
          <a:pathLst>
            <a:path>
              <a:moveTo>
                <a:pt x="0" y="26999"/>
              </a:moveTo>
              <a:lnTo>
                <a:pt x="659133" y="269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689904" y="402256"/>
        <a:ext cx="32956" cy="32956"/>
      </dsp:txXfrm>
    </dsp:sp>
    <dsp:sp modelId="{FE247693-7270-4C06-B06B-6637F0F70060}">
      <dsp:nvSpPr>
        <dsp:cNvPr id="0" name=""/>
        <dsp:cNvSpPr/>
      </dsp:nvSpPr>
      <dsp:spPr>
        <a:xfrm>
          <a:off x="6035877" y="0"/>
          <a:ext cx="1647477"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绿藻</a:t>
          </a:r>
        </a:p>
      </dsp:txBody>
      <dsp:txXfrm>
        <a:off x="6060003" y="24126"/>
        <a:ext cx="1599225" cy="775486"/>
      </dsp:txXfrm>
    </dsp:sp>
    <dsp:sp modelId="{AF3DB2D2-F10D-4C73-BA6A-F66D172D0B93}">
      <dsp:nvSpPr>
        <dsp:cNvPr id="0" name=""/>
        <dsp:cNvSpPr/>
      </dsp:nvSpPr>
      <dsp:spPr>
        <a:xfrm>
          <a:off x="2548152" y="1345899"/>
          <a:ext cx="658990" cy="53999"/>
        </a:xfrm>
        <a:custGeom>
          <a:avLst/>
          <a:gdLst/>
          <a:ahLst/>
          <a:cxnLst/>
          <a:rect l="0" t="0" r="0" b="0"/>
          <a:pathLst>
            <a:path>
              <a:moveTo>
                <a:pt x="0" y="26999"/>
              </a:moveTo>
              <a:lnTo>
                <a:pt x="658990" y="269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861172" y="1356424"/>
        <a:ext cx="32949" cy="32949"/>
      </dsp:txXfrm>
    </dsp:sp>
    <dsp:sp modelId="{BBFCB401-4566-4E8A-99CB-881EF639A4C4}">
      <dsp:nvSpPr>
        <dsp:cNvPr id="0" name=""/>
        <dsp:cNvSpPr/>
      </dsp:nvSpPr>
      <dsp:spPr>
        <a:xfrm>
          <a:off x="3207143" y="961029"/>
          <a:ext cx="2224670"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间接光解产氢</a:t>
          </a:r>
        </a:p>
      </dsp:txBody>
      <dsp:txXfrm>
        <a:off x="3231269" y="985155"/>
        <a:ext cx="2176418" cy="775486"/>
      </dsp:txXfrm>
    </dsp:sp>
    <dsp:sp modelId="{69636B15-3914-4780-9F0E-9067CBE137F1}">
      <dsp:nvSpPr>
        <dsp:cNvPr id="0" name=""/>
        <dsp:cNvSpPr/>
      </dsp:nvSpPr>
      <dsp:spPr>
        <a:xfrm>
          <a:off x="5431813" y="1345899"/>
          <a:ext cx="658990" cy="53999"/>
        </a:xfrm>
        <a:custGeom>
          <a:avLst/>
          <a:gdLst/>
          <a:ahLst/>
          <a:cxnLst/>
          <a:rect l="0" t="0" r="0" b="0"/>
          <a:pathLst>
            <a:path>
              <a:moveTo>
                <a:pt x="0" y="26999"/>
              </a:moveTo>
              <a:lnTo>
                <a:pt x="658990" y="269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44834" y="1356424"/>
        <a:ext cx="32949" cy="32949"/>
      </dsp:txXfrm>
    </dsp:sp>
    <dsp:sp modelId="{523E712B-A48A-4A6E-AE5F-A8AF4C8BDC89}">
      <dsp:nvSpPr>
        <dsp:cNvPr id="0" name=""/>
        <dsp:cNvSpPr/>
      </dsp:nvSpPr>
      <dsp:spPr>
        <a:xfrm>
          <a:off x="6090804" y="961029"/>
          <a:ext cx="1647477"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蓝细菌</a:t>
          </a:r>
        </a:p>
      </dsp:txBody>
      <dsp:txXfrm>
        <a:off x="6114930" y="985155"/>
        <a:ext cx="1599225" cy="775486"/>
      </dsp:txXfrm>
    </dsp:sp>
    <dsp:sp modelId="{1B350FC9-4EEC-4A28-BDD7-6FFA48D746BB}">
      <dsp:nvSpPr>
        <dsp:cNvPr id="0" name=""/>
        <dsp:cNvSpPr/>
      </dsp:nvSpPr>
      <dsp:spPr>
        <a:xfrm rot="3310531">
          <a:off x="2300663" y="1819548"/>
          <a:ext cx="1153969" cy="53999"/>
        </a:xfrm>
        <a:custGeom>
          <a:avLst/>
          <a:gdLst/>
          <a:ahLst/>
          <a:cxnLst/>
          <a:rect l="0" t="0" r="0" b="0"/>
          <a:pathLst>
            <a:path>
              <a:moveTo>
                <a:pt x="0" y="26999"/>
              </a:moveTo>
              <a:lnTo>
                <a:pt x="1153969" y="269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848798" y="1817699"/>
        <a:ext cx="57698" cy="57698"/>
      </dsp:txXfrm>
    </dsp:sp>
    <dsp:sp modelId="{D6706B30-CFA4-4EA5-88FE-DC0681917B0D}">
      <dsp:nvSpPr>
        <dsp:cNvPr id="0" name=""/>
        <dsp:cNvSpPr/>
      </dsp:nvSpPr>
      <dsp:spPr>
        <a:xfrm>
          <a:off x="3207143" y="1908329"/>
          <a:ext cx="2224670"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光发酵产氢</a:t>
          </a:r>
        </a:p>
      </dsp:txBody>
      <dsp:txXfrm>
        <a:off x="3231269" y="1932455"/>
        <a:ext cx="2176418" cy="775486"/>
      </dsp:txXfrm>
    </dsp:sp>
    <dsp:sp modelId="{881BF83C-711F-42FA-93AE-51C12AA4C1DF}">
      <dsp:nvSpPr>
        <dsp:cNvPr id="0" name=""/>
        <dsp:cNvSpPr/>
      </dsp:nvSpPr>
      <dsp:spPr>
        <a:xfrm>
          <a:off x="5431813" y="2293198"/>
          <a:ext cx="658990" cy="53999"/>
        </a:xfrm>
        <a:custGeom>
          <a:avLst/>
          <a:gdLst/>
          <a:ahLst/>
          <a:cxnLst/>
          <a:rect l="0" t="0" r="0" b="0"/>
          <a:pathLst>
            <a:path>
              <a:moveTo>
                <a:pt x="0" y="26999"/>
              </a:moveTo>
              <a:lnTo>
                <a:pt x="658990" y="269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44834" y="2303723"/>
        <a:ext cx="32949" cy="32949"/>
      </dsp:txXfrm>
    </dsp:sp>
    <dsp:sp modelId="{F6A608FD-C6E2-4F01-9AA9-B670D2260B8C}">
      <dsp:nvSpPr>
        <dsp:cNvPr id="0" name=""/>
        <dsp:cNvSpPr/>
      </dsp:nvSpPr>
      <dsp:spPr>
        <a:xfrm>
          <a:off x="6090804" y="1908329"/>
          <a:ext cx="1647477" cy="823738"/>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无硫紫细菌</a:t>
          </a:r>
        </a:p>
      </dsp:txBody>
      <dsp:txXfrm>
        <a:off x="6114930" y="1932455"/>
        <a:ext cx="1599225" cy="77548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1515F5-4EBC-481E-8172-0EBE26676042}"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76EECB-5E04-4562-87A7-949576919758}" type="slidenum">
              <a:rPr lang="zh-CN" altLang="en-US" smtClean="0"/>
              <a:t>‹#›</a:t>
            </a:fld>
            <a:endParaRPr lang="zh-CN" altLang="en-US"/>
          </a:p>
        </p:txBody>
      </p:sp>
    </p:spTree>
    <p:extLst>
      <p:ext uri="{BB962C8B-B14F-4D97-AF65-F5344CB8AC3E}">
        <p14:creationId xmlns:p14="http://schemas.microsoft.com/office/powerpoint/2010/main" val="3653849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76EECB-5E04-4562-87A7-949576919758}" type="slidenum">
              <a:rPr lang="zh-CN" altLang="en-US" smtClean="0"/>
              <a:t>1</a:t>
            </a:fld>
            <a:endParaRPr lang="zh-CN" altLang="en-US"/>
          </a:p>
        </p:txBody>
      </p:sp>
    </p:spTree>
    <p:extLst>
      <p:ext uri="{BB962C8B-B14F-4D97-AF65-F5344CB8AC3E}">
        <p14:creationId xmlns:p14="http://schemas.microsoft.com/office/powerpoint/2010/main" val="1789680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76EECB-5E04-4562-87A7-949576919758}" type="slidenum">
              <a:rPr lang="zh-CN" altLang="en-US" smtClean="0"/>
              <a:t>11</a:t>
            </a:fld>
            <a:endParaRPr lang="zh-CN" altLang="en-US"/>
          </a:p>
        </p:txBody>
      </p:sp>
    </p:spTree>
    <p:extLst>
      <p:ext uri="{BB962C8B-B14F-4D97-AF65-F5344CB8AC3E}">
        <p14:creationId xmlns:p14="http://schemas.microsoft.com/office/powerpoint/2010/main" val="1257119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我们的介绍分为四个部分</a:t>
            </a:r>
            <a:endParaRPr lang="en-US" altLang="zh-CN" dirty="0"/>
          </a:p>
          <a:p>
            <a:r>
              <a:rPr lang="zh-CN" altLang="en-US" dirty="0"/>
              <a:t>接下来将由我给大家介绍前两个部分： 光合细菌和光合细菌生物制氢</a:t>
            </a:r>
            <a:endParaRPr lang="en-US" altLang="zh-CN" dirty="0"/>
          </a:p>
          <a:p>
            <a:r>
              <a:rPr lang="zh-CN" altLang="en-US" dirty="0"/>
              <a:t>然后由队友介绍下面两个部分</a:t>
            </a:r>
          </a:p>
        </p:txBody>
      </p:sp>
      <p:sp>
        <p:nvSpPr>
          <p:cNvPr id="4" name="灯片编号占位符 3"/>
          <p:cNvSpPr>
            <a:spLocks noGrp="1"/>
          </p:cNvSpPr>
          <p:nvPr>
            <p:ph type="sldNum" sz="quarter" idx="10"/>
          </p:nvPr>
        </p:nvSpPr>
        <p:spPr/>
        <p:txBody>
          <a:bodyPr/>
          <a:lstStyle/>
          <a:p>
            <a:fld id="{1B76EECB-5E04-4562-87A7-949576919758}" type="slidenum">
              <a:rPr lang="zh-CN" altLang="en-US" smtClean="0"/>
              <a:t>2</a:t>
            </a:fld>
            <a:endParaRPr lang="zh-CN" altLang="en-US"/>
          </a:p>
        </p:txBody>
      </p:sp>
    </p:spTree>
    <p:extLst>
      <p:ext uri="{BB962C8B-B14F-4D97-AF65-F5344CB8AC3E}">
        <p14:creationId xmlns:p14="http://schemas.microsoft.com/office/powerpoint/2010/main" val="3395662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什么是光合细菌？这是进入光合细菌制氢的第一个问题。</a:t>
            </a:r>
            <a:endParaRPr lang="en-US" altLang="zh-CN" dirty="0"/>
          </a:p>
          <a:p>
            <a:r>
              <a:rPr lang="zh-CN" altLang="en-US" dirty="0"/>
              <a:t>光合细菌是地球上出现的最早具有光能合成体系的原核生物，革兰氏阴性菌，主要的分布于水环境中有光线照射的缺氧层中</a:t>
            </a:r>
            <a:endParaRPr lang="en-US" altLang="zh-CN" dirty="0"/>
          </a:p>
          <a:p>
            <a:r>
              <a:rPr lang="zh-CN" altLang="en-US" dirty="0"/>
              <a:t>与可进行光合作用的藻类绿色植物不同，，光合细菌是光能异养型生物。</a:t>
            </a:r>
            <a:endParaRPr lang="en-US" altLang="zh-CN" dirty="0"/>
          </a:p>
          <a:p>
            <a:r>
              <a:rPr lang="zh-CN" altLang="en-US" dirty="0"/>
              <a:t>那么什么是光合细菌制氢呢？他的原理又是什么呢？</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1B76EECB-5E04-4562-87A7-949576919758}" type="slidenum">
              <a:rPr lang="zh-CN" altLang="en-US" smtClean="0"/>
              <a:t>3</a:t>
            </a:fld>
            <a:endParaRPr lang="zh-CN" altLang="en-US"/>
          </a:p>
        </p:txBody>
      </p:sp>
    </p:spTree>
    <p:extLst>
      <p:ext uri="{BB962C8B-B14F-4D97-AF65-F5344CB8AC3E}">
        <p14:creationId xmlns:p14="http://schemas.microsoft.com/office/powerpoint/2010/main" val="247244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光合细菌生物制氢又称光发酵制氢，简单的来说就是利用光合细菌的代谢过程生产分子氢。</a:t>
            </a:r>
            <a:endParaRPr lang="en-US" altLang="zh-CN" dirty="0"/>
          </a:p>
          <a:p>
            <a:endParaRPr lang="en-US" altLang="zh-CN" dirty="0"/>
          </a:p>
          <a:p>
            <a:r>
              <a:rPr lang="zh-CN" altLang="en-US" dirty="0"/>
              <a:t>与酒精发酵相似，只是产物是氢气而已</a:t>
            </a:r>
            <a:endParaRPr lang="en-US" altLang="zh-CN" dirty="0"/>
          </a:p>
          <a:p>
            <a:endParaRPr lang="en-US" altLang="zh-CN" dirty="0"/>
          </a:p>
          <a:p>
            <a:r>
              <a:rPr lang="zh-CN" altLang="en-US" dirty="0"/>
              <a:t>最早发现光合细菌产氢的是在</a:t>
            </a:r>
            <a:r>
              <a:rPr lang="en-US" altLang="zh-CN" dirty="0"/>
              <a:t>1939</a:t>
            </a:r>
            <a:r>
              <a:rPr lang="zh-CN" altLang="en-US" dirty="0"/>
              <a:t>年，</a:t>
            </a:r>
            <a:r>
              <a:rPr lang="en-US" altLang="zh-CN" dirty="0"/>
              <a:t>1949</a:t>
            </a:r>
            <a:r>
              <a:rPr lang="zh-CN" altLang="en-US" dirty="0"/>
              <a:t>年</a:t>
            </a:r>
            <a:r>
              <a:rPr lang="en-US" altLang="zh-CN" dirty="0"/>
              <a:t>science </a:t>
            </a:r>
            <a:r>
              <a:rPr lang="zh-CN" altLang="en-US" dirty="0"/>
              <a:t>上首次介绍了</a:t>
            </a:r>
            <a:r>
              <a:rPr lang="en-US" altLang="zh-CN" dirty="0"/>
              <a:t>……</a:t>
            </a:r>
          </a:p>
          <a:p>
            <a:endParaRPr lang="en-US" altLang="zh-CN" dirty="0"/>
          </a:p>
          <a:p>
            <a:r>
              <a:rPr lang="zh-CN" altLang="en-US" dirty="0"/>
              <a:t>那么光合细菌是怎么产生氢气的呢？</a:t>
            </a:r>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1B76EECB-5E04-4562-87A7-949576919758}" type="slidenum">
              <a:rPr lang="zh-CN" altLang="en-US" smtClean="0"/>
              <a:t>4</a:t>
            </a:fld>
            <a:endParaRPr lang="zh-CN" altLang="en-US"/>
          </a:p>
        </p:txBody>
      </p:sp>
    </p:spTree>
    <p:extLst>
      <p:ext uri="{BB962C8B-B14F-4D97-AF65-F5344CB8AC3E}">
        <p14:creationId xmlns:p14="http://schemas.microsoft.com/office/powerpoint/2010/main" val="4026869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植物的通过光解水产生氧气和还原氢，光合细菌不能光解水，取而代之的是有机物，在光能的作用下分解有机物产生氢气，整个过程不放出氧气。所以光合细菌的光合作用又称为不放氧气的光合作用。</a:t>
            </a:r>
          </a:p>
        </p:txBody>
      </p:sp>
      <p:sp>
        <p:nvSpPr>
          <p:cNvPr id="4" name="灯片编号占位符 3"/>
          <p:cNvSpPr>
            <a:spLocks noGrp="1"/>
          </p:cNvSpPr>
          <p:nvPr>
            <p:ph type="sldNum" sz="quarter" idx="10"/>
          </p:nvPr>
        </p:nvSpPr>
        <p:spPr/>
        <p:txBody>
          <a:bodyPr/>
          <a:lstStyle/>
          <a:p>
            <a:fld id="{1B76EECB-5E04-4562-87A7-949576919758}" type="slidenum">
              <a:rPr lang="zh-CN" altLang="en-US" smtClean="0"/>
              <a:t>5</a:t>
            </a:fld>
            <a:endParaRPr lang="zh-CN" altLang="en-US"/>
          </a:p>
        </p:txBody>
      </p:sp>
    </p:spTree>
    <p:extLst>
      <p:ext uri="{BB962C8B-B14F-4D97-AF65-F5344CB8AC3E}">
        <p14:creationId xmlns:p14="http://schemas.microsoft.com/office/powerpoint/2010/main" val="2358678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对于产氢的机理的概括就是这就话“光合细菌分解有机物，产生氢离子和高能电子，进而在酶的作用下产生氢气放出”</a:t>
            </a:r>
            <a:endParaRPr lang="en-US" altLang="zh-CN" dirty="0"/>
          </a:p>
          <a:p>
            <a:r>
              <a:rPr lang="zh-CN" altLang="en-US" dirty="0"/>
              <a:t>下面是一种光合细菌产氢时的反应式，以有机物的葡萄糖作为底物产生氢气。值得指出的是这一反应也可以由油脂，糖类等有机物作为底物，这也提供了一种废物资源化的方向。</a:t>
            </a:r>
          </a:p>
        </p:txBody>
      </p:sp>
      <p:sp>
        <p:nvSpPr>
          <p:cNvPr id="4" name="灯片编号占位符 3"/>
          <p:cNvSpPr>
            <a:spLocks noGrp="1"/>
          </p:cNvSpPr>
          <p:nvPr>
            <p:ph type="sldNum" sz="quarter" idx="10"/>
          </p:nvPr>
        </p:nvSpPr>
        <p:spPr/>
        <p:txBody>
          <a:bodyPr/>
          <a:lstStyle/>
          <a:p>
            <a:fld id="{1B76EECB-5E04-4562-87A7-949576919758}" type="slidenum">
              <a:rPr lang="zh-CN" altLang="en-US" smtClean="0"/>
              <a:t>6</a:t>
            </a:fld>
            <a:endParaRPr lang="zh-CN" altLang="en-US"/>
          </a:p>
        </p:txBody>
      </p:sp>
    </p:spTree>
    <p:extLst>
      <p:ext uri="{BB962C8B-B14F-4D97-AF65-F5344CB8AC3E}">
        <p14:creationId xmlns:p14="http://schemas.microsoft.com/office/powerpoint/2010/main" val="1314636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光合细菌产氢固氮的过程是同时的，因为产氢的过程中固氮酶起了重要作用，所以在缺少氮源的条件下产氢也就没有可能了。</a:t>
            </a:r>
          </a:p>
        </p:txBody>
      </p:sp>
      <p:sp>
        <p:nvSpPr>
          <p:cNvPr id="4" name="灯片编号占位符 3"/>
          <p:cNvSpPr>
            <a:spLocks noGrp="1"/>
          </p:cNvSpPr>
          <p:nvPr>
            <p:ph type="sldNum" sz="quarter" idx="10"/>
          </p:nvPr>
        </p:nvSpPr>
        <p:spPr/>
        <p:txBody>
          <a:bodyPr/>
          <a:lstStyle/>
          <a:p>
            <a:fld id="{1B76EECB-5E04-4562-87A7-949576919758}" type="slidenum">
              <a:rPr lang="zh-CN" altLang="en-US" smtClean="0"/>
              <a:t>7</a:t>
            </a:fld>
            <a:endParaRPr lang="zh-CN" altLang="en-US"/>
          </a:p>
        </p:txBody>
      </p:sp>
    </p:spTree>
    <p:extLst>
      <p:ext uri="{BB962C8B-B14F-4D97-AF65-F5344CB8AC3E}">
        <p14:creationId xmlns:p14="http://schemas.microsoft.com/office/powerpoint/2010/main" val="4060052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一些影响光合细菌产氢的条件</a:t>
            </a:r>
          </a:p>
        </p:txBody>
      </p:sp>
      <p:sp>
        <p:nvSpPr>
          <p:cNvPr id="4" name="灯片编号占位符 3"/>
          <p:cNvSpPr>
            <a:spLocks noGrp="1"/>
          </p:cNvSpPr>
          <p:nvPr>
            <p:ph type="sldNum" sz="quarter" idx="10"/>
          </p:nvPr>
        </p:nvSpPr>
        <p:spPr/>
        <p:txBody>
          <a:bodyPr/>
          <a:lstStyle/>
          <a:p>
            <a:fld id="{1B76EECB-5E04-4562-87A7-949576919758}" type="slidenum">
              <a:rPr lang="zh-CN" altLang="en-US" smtClean="0"/>
              <a:t>8</a:t>
            </a:fld>
            <a:endParaRPr lang="zh-CN" altLang="en-US"/>
          </a:p>
        </p:txBody>
      </p:sp>
    </p:spTree>
    <p:extLst>
      <p:ext uri="{BB962C8B-B14F-4D97-AF65-F5344CB8AC3E}">
        <p14:creationId xmlns:p14="http://schemas.microsoft.com/office/powerpoint/2010/main" val="17959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76EECB-5E04-4562-87A7-949576919758}" type="slidenum">
              <a:rPr lang="zh-CN" altLang="en-US" smtClean="0"/>
              <a:t>9</a:t>
            </a:fld>
            <a:endParaRPr lang="zh-CN" altLang="en-US"/>
          </a:p>
        </p:txBody>
      </p:sp>
    </p:spTree>
    <p:extLst>
      <p:ext uri="{BB962C8B-B14F-4D97-AF65-F5344CB8AC3E}">
        <p14:creationId xmlns:p14="http://schemas.microsoft.com/office/powerpoint/2010/main" val="1823923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5FB82EF4-93AC-4D6C-A8A7-3C720B6A97BF}" type="datetime1">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740016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3371A6-5523-4FEC-92CD-C34CE476B441}" type="datetime1">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423191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27D7BEC-F33A-4163-A44B-5A5D493EB0F6}" type="datetime1">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2815310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0" name="矩形 19"/>
          <p:cNvSpPr/>
          <p:nvPr userDrawn="1"/>
        </p:nvSpPr>
        <p:spPr>
          <a:xfrm>
            <a:off x="4804011" y="3838071"/>
            <a:ext cx="4599296" cy="2747673"/>
          </a:xfrm>
          <a:prstGeom prst="rect">
            <a:avLst/>
          </a:prstGeom>
          <a:blipFill dpi="0" rotWithShape="1">
            <a:blip r:embed="rId2">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左右彩"/>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3590" y="93390"/>
            <a:ext cx="2560320" cy="628443"/>
          </a:xfrm>
          <a:prstGeom prst="rect">
            <a:avLst/>
          </a:prstGeom>
          <a:noFill/>
          <a:ln>
            <a:noFill/>
          </a:ln>
        </p:spPr>
      </p:pic>
      <p:sp>
        <p:nvSpPr>
          <p:cNvPr id="9" name="矩形 8"/>
          <p:cNvSpPr/>
          <p:nvPr userDrawn="1"/>
        </p:nvSpPr>
        <p:spPr>
          <a:xfrm>
            <a:off x="0" y="755737"/>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0" name="矩形 9"/>
          <p:cNvSpPr/>
          <p:nvPr userDrawn="1"/>
        </p:nvSpPr>
        <p:spPr>
          <a:xfrm>
            <a:off x="0" y="6313489"/>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3" name="矩形 12"/>
          <p:cNvSpPr/>
          <p:nvPr userDrawn="1"/>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4" name="矩形 13"/>
          <p:cNvSpPr/>
          <p:nvPr userDrawn="1"/>
        </p:nvSpPr>
        <p:spPr>
          <a:xfrm>
            <a:off x="0" y="6313489"/>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6" name="流程图: 摘录 15"/>
          <p:cNvSpPr/>
          <p:nvPr userDrawn="1"/>
        </p:nvSpPr>
        <p:spPr>
          <a:xfrm>
            <a:off x="619739" y="1618271"/>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8332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0104CE-152C-494F-9821-B5CEFBA1028F}" type="datetime1">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3002810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668BE0F-8A46-44B3-BDF2-4506B68077A8}" type="datetime1">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4208931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BBC0378-EA7B-43C6-A828-F864BD4180B9}" type="datetime1">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379186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C9FDFB-7D2B-4B55-8DFF-FF11A5E01A15}" type="datetime1">
              <a:rPr lang="zh-CN" altLang="en-US" smtClean="0"/>
              <a:t>2018/5/29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2565364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56560B1-C5E7-46F6-AD8A-AD9F91B4B0B9}" type="datetime1">
              <a:rPr lang="zh-CN" altLang="en-US" smtClean="0"/>
              <a:t>2018/5/29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366917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E47FDD-81B2-4DD7-AF8F-BCB45E8F89B3}" type="datetime1">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1997053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FC662C5-1B13-4E82-AC18-99FECCDB83D4}" type="datetime1">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1408018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C92CFC88-F0D4-49DC-A12B-F891BDF3C8B0}" type="datetime1">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1526122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F334D37-2D18-4F91-AFA7-A45B78D24EFB}" type="datetime1">
              <a:rPr lang="zh-CN" altLang="en-US" smtClean="0"/>
              <a:t>2018/5/29</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B40635E-D9AA-49BF-B20D-E22556BE8265}" type="slidenum">
              <a:rPr lang="zh-CN" altLang="en-US" smtClean="0"/>
              <a:t>‹#›</a:t>
            </a:fld>
            <a:endParaRPr lang="zh-CN" altLang="en-US"/>
          </a:p>
        </p:txBody>
      </p:sp>
    </p:spTree>
    <p:extLst>
      <p:ext uri="{BB962C8B-B14F-4D97-AF65-F5344CB8AC3E}">
        <p14:creationId xmlns:p14="http://schemas.microsoft.com/office/powerpoint/2010/main" val="15218438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tmp"/><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2.tmp"/><Relationship Id="rId3" Type="http://schemas.openxmlformats.org/officeDocument/2006/relationships/image" Target="../media/image1.jpg"/><Relationship Id="rId7" Type="http://schemas.openxmlformats.org/officeDocument/2006/relationships/image" Target="../media/image11.tmp"/><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tmp"/><Relationship Id="rId5" Type="http://schemas.openxmlformats.org/officeDocument/2006/relationships/image" Target="../media/image9.tmp"/><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04011" y="3838071"/>
            <a:ext cx="4599296" cy="2747673"/>
          </a:xfrm>
          <a:prstGeom prst="rect">
            <a:avLst/>
          </a:prstGeom>
          <a:blipFill dpi="0" rotWithShape="1">
            <a:blip r:embed="rId3">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713564" y="1300787"/>
            <a:ext cx="8001228" cy="1375552"/>
          </a:xfrm>
        </p:spPr>
        <p:txBody>
          <a:bodyPr>
            <a:normAutofit/>
          </a:bodyPr>
          <a:lstStyle/>
          <a:p>
            <a:r>
              <a:rPr lang="zh-CN" altLang="en-US" sz="4000" b="1" dirty="0">
                <a:latin typeface="黑体" panose="02010609060101010101" pitchFamily="49" charset="-122"/>
                <a:ea typeface="黑体" panose="02010609060101010101" pitchFamily="49" charset="-122"/>
              </a:rPr>
              <a:t>光合细菌生物制氢及其应用展望</a:t>
            </a:r>
          </a:p>
        </p:txBody>
      </p:sp>
      <p:sp>
        <p:nvSpPr>
          <p:cNvPr id="3" name="副标题 2"/>
          <p:cNvSpPr>
            <a:spLocks noGrp="1"/>
          </p:cNvSpPr>
          <p:nvPr>
            <p:ph type="subTitle" idx="1"/>
          </p:nvPr>
        </p:nvSpPr>
        <p:spPr>
          <a:xfrm>
            <a:off x="5441102" y="3324767"/>
            <a:ext cx="2500225" cy="856895"/>
          </a:xfrm>
        </p:spPr>
        <p:txBody>
          <a:bodyPr>
            <a:normAutofit/>
          </a:bodyPr>
          <a:lstStyle/>
          <a:p>
            <a:r>
              <a:rPr lang="zh-CN" altLang="en-US" sz="2400" dirty="0">
                <a:latin typeface="楷体" panose="02010609060101010101" pitchFamily="49" charset="-122"/>
                <a:ea typeface="楷体" panose="02010609060101010101" pitchFamily="49" charset="-122"/>
              </a:rPr>
              <a:t>夏锦程 徐源源</a:t>
            </a:r>
          </a:p>
        </p:txBody>
      </p:sp>
      <p:pic>
        <p:nvPicPr>
          <p:cNvPr id="4" name="图片 3" descr="左右彩"/>
          <p:cNvPicPr/>
          <p:nvPr/>
        </p:nvPicPr>
        <p:blipFill>
          <a:blip r:embed="rId4">
            <a:extLst>
              <a:ext uri="{28A0092B-C50C-407E-A947-70E740481C1C}">
                <a14:useLocalDpi xmlns:a14="http://schemas.microsoft.com/office/drawing/2010/main" val="0"/>
              </a:ext>
            </a:extLst>
          </a:blip>
          <a:srcRect/>
          <a:stretch>
            <a:fillRect/>
          </a:stretch>
        </p:blipFill>
        <p:spPr bwMode="auto">
          <a:xfrm>
            <a:off x="303590" y="93390"/>
            <a:ext cx="2560320" cy="628443"/>
          </a:xfrm>
          <a:prstGeom prst="rect">
            <a:avLst/>
          </a:prstGeom>
          <a:noFill/>
          <a:ln>
            <a:noFill/>
          </a:ln>
        </p:spPr>
      </p:pic>
      <p:sp>
        <p:nvSpPr>
          <p:cNvPr id="5" name="矩形 4"/>
          <p:cNvSpPr/>
          <p:nvPr/>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矩形 5"/>
          <p:cNvSpPr/>
          <p:nvPr/>
        </p:nvSpPr>
        <p:spPr>
          <a:xfrm>
            <a:off x="0" y="6313489"/>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0" name="灯片编号占位符 9"/>
          <p:cNvSpPr>
            <a:spLocks noGrp="1"/>
          </p:cNvSpPr>
          <p:nvPr>
            <p:ph type="sldNum" sz="quarter" idx="12"/>
          </p:nvPr>
        </p:nvSpPr>
        <p:spPr/>
        <p:txBody>
          <a:bodyPr/>
          <a:lstStyle/>
          <a:p>
            <a:fld id="{3B40635E-D9AA-49BF-B20D-E22556BE8265}" type="slidenum">
              <a:rPr lang="zh-CN" altLang="en-US" smtClean="0"/>
              <a:t>1</a:t>
            </a:fld>
            <a:endParaRPr lang="zh-CN" altLang="en-US"/>
          </a:p>
        </p:txBody>
      </p:sp>
      <p:pic>
        <p:nvPicPr>
          <p:cNvPr id="9" name="图片 8">
            <a:extLst>
              <a:ext uri="{FF2B5EF4-FFF2-40B4-BE49-F238E27FC236}">
                <a16:creationId xmlns:a16="http://schemas.microsoft.com/office/drawing/2014/main" id="{C7E6ED31-637A-4A1B-9949-7C8087034F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41655" y="3581593"/>
            <a:ext cx="2743204" cy="1939914"/>
          </a:xfrm>
          <a:prstGeom prst="rect">
            <a:avLst/>
          </a:prstGeom>
        </p:spPr>
      </p:pic>
      <p:pic>
        <p:nvPicPr>
          <p:cNvPr id="12" name="图片 11">
            <a:extLst>
              <a:ext uri="{FF2B5EF4-FFF2-40B4-BE49-F238E27FC236}">
                <a16:creationId xmlns:a16="http://schemas.microsoft.com/office/drawing/2014/main" id="{CC5DDB6C-12EF-4D19-863E-E84155FA79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9918" y="3179948"/>
            <a:ext cx="1707388" cy="2743204"/>
          </a:xfrm>
          <a:prstGeom prst="rect">
            <a:avLst/>
          </a:prstGeom>
        </p:spPr>
      </p:pic>
    </p:spTree>
    <p:extLst>
      <p:ext uri="{BB962C8B-B14F-4D97-AF65-F5344CB8AC3E}">
        <p14:creationId xmlns:p14="http://schemas.microsoft.com/office/powerpoint/2010/main" val="4058427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9546" y="2593166"/>
            <a:ext cx="7473271" cy="1631216"/>
          </a:xfrm>
          <a:prstGeom prst="rect">
            <a:avLst/>
          </a:prstGeom>
          <a:noFill/>
        </p:spPr>
        <p:txBody>
          <a:bodyPr wrap="square" rtlCol="0">
            <a:spAutoFit/>
          </a:bodyPr>
          <a:lstStyle/>
          <a:p>
            <a:r>
              <a:rPr lang="zh-CN" altLang="en-US" sz="2400" dirty="0"/>
              <a:t>氢能具有燃烧产物</a:t>
            </a:r>
            <a:r>
              <a:rPr lang="zh-CN" altLang="en-US" sz="2800" b="1" dirty="0">
                <a:solidFill>
                  <a:schemeClr val="tx1">
                    <a:lumMod val="65000"/>
                    <a:lumOff val="35000"/>
                  </a:schemeClr>
                </a:solidFill>
              </a:rPr>
              <a:t>无污染，可再生</a:t>
            </a:r>
            <a:r>
              <a:rPr lang="zh-CN" altLang="en-US" sz="2400" dirty="0"/>
              <a:t>、能量密度高、热转化效率高、输送成本低等特点，被认为是最理想的替代能源。</a:t>
            </a:r>
            <a:endParaRPr lang="en-US" altLang="zh-CN" sz="2400" dirty="0"/>
          </a:p>
          <a:p>
            <a:endParaRPr lang="zh-CN" altLang="en-US" sz="2400" dirty="0"/>
          </a:p>
        </p:txBody>
      </p:sp>
      <p:sp>
        <p:nvSpPr>
          <p:cNvPr id="3" name="流程图: 摘录 2"/>
          <p:cNvSpPr/>
          <p:nvPr/>
        </p:nvSpPr>
        <p:spPr>
          <a:xfrm>
            <a:off x="619739" y="1618271"/>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4" name="文本框 3"/>
          <p:cNvSpPr txBox="1"/>
          <p:nvPr/>
        </p:nvSpPr>
        <p:spPr>
          <a:xfrm>
            <a:off x="1039092" y="1449598"/>
            <a:ext cx="4087090" cy="584775"/>
          </a:xfrm>
          <a:prstGeom prst="rect">
            <a:avLst/>
          </a:prstGeom>
          <a:noFill/>
        </p:spPr>
        <p:txBody>
          <a:bodyPr wrap="square" rtlCol="0">
            <a:spAutoFit/>
          </a:bodyPr>
          <a:lstStyle/>
          <a:p>
            <a:r>
              <a:rPr lang="zh-CN" altLang="en-US" sz="3200" b="1" dirty="0"/>
              <a:t>应用前景</a:t>
            </a:r>
          </a:p>
        </p:txBody>
      </p:sp>
      <p:sp>
        <p:nvSpPr>
          <p:cNvPr id="7" name="线形标注 1 6"/>
          <p:cNvSpPr/>
          <p:nvPr/>
        </p:nvSpPr>
        <p:spPr>
          <a:xfrm>
            <a:off x="3868228" y="2671219"/>
            <a:ext cx="1177636" cy="462430"/>
          </a:xfrm>
          <a:prstGeom prst="borderCallout1">
            <a:avLst>
              <a:gd name="adj1" fmla="val 102639"/>
              <a:gd name="adj2" fmla="val 18726"/>
              <a:gd name="adj3" fmla="val 385138"/>
              <a:gd name="adj4" fmla="val -158333"/>
            </a:avLst>
          </a:prstGeom>
          <a:noFill/>
          <a:ln>
            <a:solidFill>
              <a:srgbClr val="A60027"/>
            </a:solidFill>
          </a:ln>
          <a:effectLst>
            <a:outerShdw blurRad="50800" dist="38100" algn="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8" name="圆角矩形 7"/>
          <p:cNvSpPr/>
          <p:nvPr/>
        </p:nvSpPr>
        <p:spPr>
          <a:xfrm>
            <a:off x="1385455" y="4455206"/>
            <a:ext cx="3962400" cy="605560"/>
          </a:xfrm>
          <a:prstGeom prst="roundRect">
            <a:avLst/>
          </a:prstGeom>
          <a:noFill/>
          <a:ln>
            <a:solidFill>
              <a:srgbClr val="A21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85455" y="4567896"/>
            <a:ext cx="3962400" cy="369332"/>
          </a:xfrm>
          <a:prstGeom prst="rect">
            <a:avLst/>
          </a:prstGeom>
          <a:noFill/>
        </p:spPr>
        <p:txBody>
          <a:bodyPr wrap="square" rtlCol="0">
            <a:spAutoFit/>
          </a:bodyPr>
          <a:lstStyle/>
          <a:p>
            <a:r>
              <a:rPr lang="zh-CN" altLang="en-US" dirty="0"/>
              <a:t>解决化石能源燃烧产生较多污染问题</a:t>
            </a:r>
          </a:p>
        </p:txBody>
      </p:sp>
      <p:sp>
        <p:nvSpPr>
          <p:cNvPr id="12" name="圆角矩形 11"/>
          <p:cNvSpPr/>
          <p:nvPr/>
        </p:nvSpPr>
        <p:spPr>
          <a:xfrm>
            <a:off x="1385455" y="5425024"/>
            <a:ext cx="3962400" cy="605560"/>
          </a:xfrm>
          <a:prstGeom prst="roundRect">
            <a:avLst/>
          </a:prstGeom>
          <a:noFill/>
          <a:ln>
            <a:solidFill>
              <a:srgbClr val="A21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68582" y="5543138"/>
            <a:ext cx="3837710" cy="369332"/>
          </a:xfrm>
          <a:prstGeom prst="rect">
            <a:avLst/>
          </a:prstGeom>
          <a:noFill/>
        </p:spPr>
        <p:txBody>
          <a:bodyPr wrap="square" rtlCol="0">
            <a:spAutoFit/>
          </a:bodyPr>
          <a:lstStyle/>
          <a:p>
            <a:r>
              <a:rPr lang="zh-CN" altLang="en-US" dirty="0"/>
              <a:t>解决化石能源储量有限的问题</a:t>
            </a:r>
          </a:p>
        </p:txBody>
      </p:sp>
      <p:sp>
        <p:nvSpPr>
          <p:cNvPr id="18" name="矩形 17"/>
          <p:cNvSpPr/>
          <p:nvPr/>
        </p:nvSpPr>
        <p:spPr>
          <a:xfrm>
            <a:off x="5255433" y="2633619"/>
            <a:ext cx="1219199" cy="462430"/>
          </a:xfrm>
          <a:prstGeom prst="rect">
            <a:avLst/>
          </a:prstGeom>
          <a:noFill/>
          <a:ln>
            <a:solidFill>
              <a:srgbClr val="A600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p:cNvSpPr/>
          <p:nvPr/>
        </p:nvSpPr>
        <p:spPr>
          <a:xfrm rot="4110664">
            <a:off x="2360475" y="1713195"/>
            <a:ext cx="3491346" cy="4294709"/>
          </a:xfrm>
          <a:prstGeom prst="arc">
            <a:avLst/>
          </a:prstGeom>
          <a:ln>
            <a:solidFill>
              <a:srgbClr val="A6002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1385455" y="2171954"/>
            <a:ext cx="3435928" cy="461665"/>
          </a:xfrm>
          <a:prstGeom prst="rect">
            <a:avLst/>
          </a:prstGeom>
          <a:noFill/>
        </p:spPr>
        <p:txBody>
          <a:bodyPr wrap="square" rtlCol="0">
            <a:spAutoFit/>
          </a:bodyPr>
          <a:lstStyle/>
          <a:p>
            <a:r>
              <a:rPr lang="en-US" altLang="zh-CN" sz="2400" b="1" dirty="0">
                <a:solidFill>
                  <a:schemeClr val="tx1">
                    <a:lumMod val="75000"/>
                    <a:lumOff val="25000"/>
                  </a:schemeClr>
                </a:solidFill>
              </a:rPr>
              <a:t>1.</a:t>
            </a:r>
            <a:r>
              <a:rPr lang="zh-CN" altLang="en-US" sz="2400" b="1" dirty="0">
                <a:solidFill>
                  <a:schemeClr val="tx1">
                    <a:lumMod val="75000"/>
                    <a:lumOff val="25000"/>
                  </a:schemeClr>
                </a:solidFill>
              </a:rPr>
              <a:t>氢能优点</a:t>
            </a:r>
          </a:p>
        </p:txBody>
      </p:sp>
    </p:spTree>
    <p:extLst>
      <p:ext uri="{BB962C8B-B14F-4D97-AF65-F5344CB8AC3E}">
        <p14:creationId xmlns:p14="http://schemas.microsoft.com/office/powerpoint/2010/main" val="3972531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990623" y="3973803"/>
            <a:ext cx="4599296" cy="2747673"/>
          </a:xfrm>
          <a:prstGeom prst="rect">
            <a:avLst/>
          </a:prstGeom>
          <a:blipFill dpi="0" rotWithShape="1">
            <a:blip r:embed="rId3">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左右彩"/>
          <p:cNvPicPr/>
          <p:nvPr/>
        </p:nvPicPr>
        <p:blipFill>
          <a:blip r:embed="rId4">
            <a:extLst>
              <a:ext uri="{28A0092B-C50C-407E-A947-70E740481C1C}">
                <a14:useLocalDpi xmlns:a14="http://schemas.microsoft.com/office/drawing/2010/main" val="0"/>
              </a:ext>
            </a:extLst>
          </a:blip>
          <a:srcRect/>
          <a:stretch>
            <a:fillRect/>
          </a:stretch>
        </p:blipFill>
        <p:spPr bwMode="auto">
          <a:xfrm>
            <a:off x="303590" y="93390"/>
            <a:ext cx="2560320" cy="628443"/>
          </a:xfrm>
          <a:prstGeom prst="rect">
            <a:avLst/>
          </a:prstGeom>
          <a:noFill/>
          <a:ln>
            <a:noFill/>
          </a:ln>
        </p:spPr>
      </p:pic>
      <p:sp>
        <p:nvSpPr>
          <p:cNvPr id="5" name="矩形 4"/>
          <p:cNvSpPr/>
          <p:nvPr/>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矩形 5"/>
          <p:cNvSpPr/>
          <p:nvPr/>
        </p:nvSpPr>
        <p:spPr>
          <a:xfrm>
            <a:off x="0" y="6368907"/>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11</a:t>
            </a:fld>
            <a:endParaRPr lang="zh-CN" altLang="en-US"/>
          </a:p>
        </p:txBody>
      </p:sp>
      <p:sp>
        <p:nvSpPr>
          <p:cNvPr id="11" name="矩形 10"/>
          <p:cNvSpPr/>
          <p:nvPr/>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流程图: 摘录 11"/>
          <p:cNvSpPr/>
          <p:nvPr/>
        </p:nvSpPr>
        <p:spPr>
          <a:xfrm>
            <a:off x="703473" y="1604876"/>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3" name="文本框 12"/>
          <p:cNvSpPr txBox="1"/>
          <p:nvPr/>
        </p:nvSpPr>
        <p:spPr>
          <a:xfrm>
            <a:off x="1039092" y="1449598"/>
            <a:ext cx="4087090" cy="584775"/>
          </a:xfrm>
          <a:prstGeom prst="rect">
            <a:avLst/>
          </a:prstGeom>
          <a:noFill/>
        </p:spPr>
        <p:txBody>
          <a:bodyPr wrap="square" rtlCol="0">
            <a:spAutoFit/>
          </a:bodyPr>
          <a:lstStyle/>
          <a:p>
            <a:r>
              <a:rPr lang="zh-CN" altLang="en-US" sz="3200" b="1" dirty="0"/>
              <a:t>应用前景</a:t>
            </a:r>
          </a:p>
        </p:txBody>
      </p:sp>
      <p:sp>
        <p:nvSpPr>
          <p:cNvPr id="18" name="文本框 17"/>
          <p:cNvSpPr txBox="1"/>
          <p:nvPr/>
        </p:nvSpPr>
        <p:spPr>
          <a:xfrm>
            <a:off x="526473" y="2017526"/>
            <a:ext cx="5043054" cy="461665"/>
          </a:xfrm>
          <a:prstGeom prst="rect">
            <a:avLst/>
          </a:prstGeom>
          <a:noFill/>
        </p:spPr>
        <p:txBody>
          <a:bodyPr wrap="square" rtlCol="0">
            <a:spAutoFit/>
          </a:bodyPr>
          <a:lstStyle/>
          <a:p>
            <a:r>
              <a:rPr lang="en-US" altLang="zh-CN" sz="2400" b="1" dirty="0">
                <a:solidFill>
                  <a:schemeClr val="tx1">
                    <a:lumMod val="75000"/>
                    <a:lumOff val="25000"/>
                  </a:schemeClr>
                </a:solidFill>
              </a:rPr>
              <a:t>2.</a:t>
            </a:r>
            <a:r>
              <a:rPr lang="zh-CN" altLang="en-US" sz="2400" b="1" dirty="0">
                <a:solidFill>
                  <a:schemeClr val="tx1">
                    <a:lumMod val="75000"/>
                    <a:lumOff val="25000"/>
                  </a:schemeClr>
                </a:solidFill>
              </a:rPr>
              <a:t>生物制氢：</a:t>
            </a:r>
            <a:endParaRPr lang="en-US" altLang="zh-CN" sz="2400" b="1" dirty="0">
              <a:solidFill>
                <a:schemeClr val="tx1">
                  <a:lumMod val="75000"/>
                  <a:lumOff val="25000"/>
                </a:schemeClr>
              </a:solidFill>
            </a:endParaRPr>
          </a:p>
        </p:txBody>
      </p:sp>
      <p:graphicFrame>
        <p:nvGraphicFramePr>
          <p:cNvPr id="15" name="表格 14"/>
          <p:cNvGraphicFramePr>
            <a:graphicFrameLocks noGrp="1"/>
          </p:cNvGraphicFramePr>
          <p:nvPr>
            <p:extLst/>
          </p:nvPr>
        </p:nvGraphicFramePr>
        <p:xfrm>
          <a:off x="703473" y="2573847"/>
          <a:ext cx="8091054" cy="3653415"/>
        </p:xfrm>
        <a:graphic>
          <a:graphicData uri="http://schemas.openxmlformats.org/drawingml/2006/table">
            <a:tbl>
              <a:tblPr firstRow="1" firstCol="1" bandRow="1">
                <a:tableStyleId>{72833802-FEF1-4C79-8D5D-14CF1EAF98D9}</a:tableStyleId>
              </a:tblPr>
              <a:tblGrid>
                <a:gridCol w="4045527">
                  <a:extLst>
                    <a:ext uri="{9D8B030D-6E8A-4147-A177-3AD203B41FA5}">
                      <a16:colId xmlns:a16="http://schemas.microsoft.com/office/drawing/2014/main" val="1222409102"/>
                    </a:ext>
                  </a:extLst>
                </a:gridCol>
                <a:gridCol w="4045527">
                  <a:extLst>
                    <a:ext uri="{9D8B030D-6E8A-4147-A177-3AD203B41FA5}">
                      <a16:colId xmlns:a16="http://schemas.microsoft.com/office/drawing/2014/main" val="3632819959"/>
                    </a:ext>
                  </a:extLst>
                </a:gridCol>
              </a:tblGrid>
              <a:tr h="797983">
                <a:tc>
                  <a:txBody>
                    <a:bodyPr/>
                    <a:lstStyle/>
                    <a:p>
                      <a:pPr algn="ctr">
                        <a:lnSpc>
                          <a:spcPct val="150000"/>
                        </a:lnSpc>
                        <a:spcBef>
                          <a:spcPts val="600"/>
                        </a:spcBef>
                        <a:spcAft>
                          <a:spcPts val="600"/>
                        </a:spcAft>
                      </a:pPr>
                      <a:r>
                        <a:rPr lang="zh-CN" sz="2400" kern="100" dirty="0">
                          <a:effectLst/>
                        </a:rPr>
                        <a:t>生物制氢</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600"/>
                        </a:spcAft>
                      </a:pPr>
                      <a:r>
                        <a:rPr lang="zh-CN" sz="2400" kern="100" dirty="0">
                          <a:effectLst/>
                        </a:rPr>
                        <a:t>物理化学制氢</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667937"/>
                  </a:ext>
                </a:extLst>
              </a:tr>
              <a:tr h="783026">
                <a:tc>
                  <a:txBody>
                    <a:bodyPr/>
                    <a:lstStyle/>
                    <a:p>
                      <a:pPr algn="ctr">
                        <a:lnSpc>
                          <a:spcPct val="150000"/>
                        </a:lnSpc>
                        <a:spcBef>
                          <a:spcPts val="600"/>
                        </a:spcBef>
                        <a:spcAft>
                          <a:spcPts val="600"/>
                        </a:spcAft>
                      </a:pPr>
                      <a:r>
                        <a:rPr lang="zh-CN" sz="2400" kern="100">
                          <a:effectLst/>
                        </a:rPr>
                        <a:t>耗能低</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600"/>
                        </a:spcAft>
                      </a:pPr>
                      <a:r>
                        <a:rPr lang="zh-CN" sz="2400" b="1" kern="100" dirty="0">
                          <a:effectLst/>
                        </a:rPr>
                        <a:t>耗能大</a:t>
                      </a:r>
                      <a:endParaRPr 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3981351"/>
                  </a:ext>
                </a:extLst>
              </a:tr>
              <a:tr h="1274423">
                <a:tc>
                  <a:txBody>
                    <a:bodyPr/>
                    <a:lstStyle/>
                    <a:p>
                      <a:pPr algn="ctr">
                        <a:lnSpc>
                          <a:spcPct val="150000"/>
                        </a:lnSpc>
                        <a:spcBef>
                          <a:spcPts val="600"/>
                        </a:spcBef>
                        <a:spcAft>
                          <a:spcPts val="600"/>
                        </a:spcAft>
                      </a:pPr>
                      <a:r>
                        <a:rPr lang="zh-CN" sz="2400" kern="100">
                          <a:effectLst/>
                        </a:rPr>
                        <a:t>污染少，且能将制氢与废弃物再利用相结合</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600"/>
                        </a:spcAft>
                      </a:pPr>
                      <a:r>
                        <a:rPr lang="zh-CN" sz="2400" b="1" kern="100" dirty="0">
                          <a:effectLst/>
                        </a:rPr>
                        <a:t>原料转化率低</a:t>
                      </a:r>
                      <a:endParaRPr 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070124"/>
                  </a:ext>
                </a:extLst>
              </a:tr>
              <a:tr h="797983">
                <a:tc>
                  <a:txBody>
                    <a:bodyPr/>
                    <a:lstStyle/>
                    <a:p>
                      <a:pPr algn="ctr">
                        <a:lnSpc>
                          <a:spcPct val="150000"/>
                        </a:lnSpc>
                        <a:spcBef>
                          <a:spcPts val="600"/>
                        </a:spcBef>
                        <a:spcAft>
                          <a:spcPts val="600"/>
                        </a:spcAft>
                      </a:pPr>
                      <a:r>
                        <a:rPr lang="zh-CN" sz="2400" kern="100" dirty="0">
                          <a:effectLst/>
                        </a:rPr>
                        <a:t>反应条件温和</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600"/>
                        </a:spcAft>
                      </a:pPr>
                      <a:r>
                        <a:rPr lang="zh-CN" sz="2400" b="1" kern="100" dirty="0">
                          <a:effectLst/>
                        </a:rPr>
                        <a:t>污染环境</a:t>
                      </a:r>
                      <a:endParaRPr 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1138206"/>
                  </a:ext>
                </a:extLst>
              </a:tr>
            </a:tbl>
          </a:graphicData>
        </a:graphic>
      </p:graphicFrame>
      <p:pic>
        <p:nvPicPr>
          <p:cNvPr id="16" name="图片 15" descr="屏幕剪辑"/>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8883" y="2569571"/>
            <a:ext cx="6318603" cy="3738507"/>
          </a:xfrm>
          <a:prstGeom prst="rect">
            <a:avLst/>
          </a:prstGeom>
        </p:spPr>
      </p:pic>
    </p:spTree>
    <p:extLst>
      <p:ext uri="{BB962C8B-B14F-4D97-AF65-F5344CB8AC3E}">
        <p14:creationId xmlns:p14="http://schemas.microsoft.com/office/powerpoint/2010/main" val="88718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7086600" y="6356350"/>
            <a:ext cx="2057400" cy="365125"/>
          </a:xfrm>
        </p:spPr>
        <p:txBody>
          <a:bodyPr/>
          <a:lstStyle/>
          <a:p>
            <a:fld id="{3B40635E-D9AA-49BF-B20D-E22556BE8265}" type="slidenum">
              <a:rPr lang="zh-CN" altLang="en-US" smtClean="0"/>
              <a:t>12</a:t>
            </a:fld>
            <a:endParaRPr lang="zh-CN" altLang="en-US"/>
          </a:p>
        </p:txBody>
      </p:sp>
      <p:sp>
        <p:nvSpPr>
          <p:cNvPr id="6" name="矩形 5"/>
          <p:cNvSpPr/>
          <p:nvPr/>
        </p:nvSpPr>
        <p:spPr>
          <a:xfrm>
            <a:off x="1039092" y="2034373"/>
            <a:ext cx="2584362" cy="461665"/>
          </a:xfrm>
          <a:prstGeom prst="rect">
            <a:avLst/>
          </a:prstGeom>
        </p:spPr>
        <p:txBody>
          <a:bodyPr wrap="none">
            <a:spAutoFit/>
          </a:bodyPr>
          <a:lstStyle/>
          <a:p>
            <a:pPr lvl="0"/>
            <a:r>
              <a:rPr lang="en-US" altLang="zh-CN" sz="2400" b="1" dirty="0">
                <a:solidFill>
                  <a:prstClr val="black">
                    <a:lumMod val="75000"/>
                    <a:lumOff val="25000"/>
                  </a:prstClr>
                </a:solidFill>
              </a:rPr>
              <a:t>3.</a:t>
            </a:r>
            <a:r>
              <a:rPr lang="zh-CN" altLang="en-US" sz="2400" b="1" dirty="0">
                <a:solidFill>
                  <a:prstClr val="black">
                    <a:lumMod val="75000"/>
                    <a:lumOff val="25000"/>
                  </a:prstClr>
                </a:solidFill>
              </a:rPr>
              <a:t>光合生物制氢：</a:t>
            </a:r>
            <a:endParaRPr lang="en-US" altLang="zh-CN" sz="2400" b="1" dirty="0">
              <a:solidFill>
                <a:prstClr val="black">
                  <a:lumMod val="75000"/>
                  <a:lumOff val="25000"/>
                </a:prstClr>
              </a:solidFill>
            </a:endParaRPr>
          </a:p>
        </p:txBody>
      </p:sp>
      <p:sp>
        <p:nvSpPr>
          <p:cNvPr id="7" name="文本框 6"/>
          <p:cNvSpPr txBox="1"/>
          <p:nvPr/>
        </p:nvSpPr>
        <p:spPr>
          <a:xfrm>
            <a:off x="1039092" y="1449598"/>
            <a:ext cx="4087090" cy="584775"/>
          </a:xfrm>
          <a:prstGeom prst="rect">
            <a:avLst/>
          </a:prstGeom>
          <a:noFill/>
        </p:spPr>
        <p:txBody>
          <a:bodyPr wrap="square" rtlCol="0">
            <a:spAutoFit/>
          </a:bodyPr>
          <a:lstStyle/>
          <a:p>
            <a:r>
              <a:rPr lang="zh-CN" altLang="en-US" sz="3200" b="1" dirty="0"/>
              <a:t>应用前景</a:t>
            </a:r>
          </a:p>
        </p:txBody>
      </p:sp>
      <p:sp>
        <p:nvSpPr>
          <p:cNvPr id="9" name="燕尾形箭头 8"/>
          <p:cNvSpPr/>
          <p:nvPr/>
        </p:nvSpPr>
        <p:spPr>
          <a:xfrm>
            <a:off x="2784764" y="2879922"/>
            <a:ext cx="1149443" cy="401781"/>
          </a:xfrm>
          <a:prstGeom prst="notchedRightArrow">
            <a:avLst/>
          </a:prstGeom>
          <a:noFill/>
          <a:ln>
            <a:solidFill>
              <a:srgbClr val="A217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039092" y="2798618"/>
            <a:ext cx="1745672" cy="461665"/>
          </a:xfrm>
          <a:prstGeom prst="rect">
            <a:avLst/>
          </a:prstGeom>
          <a:noFill/>
        </p:spPr>
        <p:txBody>
          <a:bodyPr wrap="square" rtlCol="0">
            <a:spAutoFit/>
          </a:bodyPr>
          <a:lstStyle/>
          <a:p>
            <a:r>
              <a:rPr lang="zh-CN" altLang="en-US" sz="2400" dirty="0"/>
              <a:t>投入：光能</a:t>
            </a:r>
          </a:p>
        </p:txBody>
      </p:sp>
      <p:sp>
        <p:nvSpPr>
          <p:cNvPr id="11" name="文本框 10"/>
          <p:cNvSpPr txBox="1"/>
          <p:nvPr/>
        </p:nvSpPr>
        <p:spPr>
          <a:xfrm>
            <a:off x="4059382" y="2798618"/>
            <a:ext cx="2798618" cy="461665"/>
          </a:xfrm>
          <a:prstGeom prst="rect">
            <a:avLst/>
          </a:prstGeom>
          <a:noFill/>
        </p:spPr>
        <p:txBody>
          <a:bodyPr wrap="square" rtlCol="0">
            <a:spAutoFit/>
          </a:bodyPr>
          <a:lstStyle/>
          <a:p>
            <a:r>
              <a:rPr lang="zh-CN" altLang="en-US" sz="2400" dirty="0"/>
              <a:t>产出：氢气</a:t>
            </a:r>
          </a:p>
        </p:txBody>
      </p:sp>
      <p:graphicFrame>
        <p:nvGraphicFramePr>
          <p:cNvPr id="12" name="图示 11"/>
          <p:cNvGraphicFramePr/>
          <p:nvPr>
            <p:extLst/>
          </p:nvPr>
        </p:nvGraphicFramePr>
        <p:xfrm>
          <a:off x="533400" y="3281703"/>
          <a:ext cx="7744690" cy="27457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1316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4903" y="2135246"/>
            <a:ext cx="3815468" cy="461665"/>
          </a:xfrm>
          <a:prstGeom prst="rect">
            <a:avLst/>
          </a:prstGeom>
        </p:spPr>
        <p:txBody>
          <a:bodyPr wrap="none">
            <a:spAutoFit/>
          </a:bodyPr>
          <a:lstStyle/>
          <a:p>
            <a:pPr lvl="0"/>
            <a:r>
              <a:rPr lang="en-US" altLang="zh-CN" sz="2400" b="1" dirty="0">
                <a:solidFill>
                  <a:prstClr val="black">
                    <a:lumMod val="75000"/>
                    <a:lumOff val="25000"/>
                  </a:prstClr>
                </a:solidFill>
              </a:rPr>
              <a:t>3.</a:t>
            </a:r>
            <a:r>
              <a:rPr lang="zh-CN" altLang="en-US" sz="2400" b="1" dirty="0">
                <a:solidFill>
                  <a:prstClr val="black">
                    <a:lumMod val="75000"/>
                    <a:lumOff val="25000"/>
                  </a:prstClr>
                </a:solidFill>
              </a:rPr>
              <a:t>光合生物制氢环境效益：</a:t>
            </a:r>
            <a:endParaRPr lang="en-US" altLang="zh-CN" sz="2400" b="1" dirty="0">
              <a:solidFill>
                <a:prstClr val="black">
                  <a:lumMod val="75000"/>
                  <a:lumOff val="25000"/>
                </a:prstClr>
              </a:solidFill>
            </a:endParaRPr>
          </a:p>
        </p:txBody>
      </p:sp>
      <p:sp>
        <p:nvSpPr>
          <p:cNvPr id="3" name="文本框 2"/>
          <p:cNvSpPr txBox="1"/>
          <p:nvPr/>
        </p:nvSpPr>
        <p:spPr>
          <a:xfrm>
            <a:off x="1039092" y="1449598"/>
            <a:ext cx="4087090" cy="584775"/>
          </a:xfrm>
          <a:prstGeom prst="rect">
            <a:avLst/>
          </a:prstGeom>
          <a:noFill/>
        </p:spPr>
        <p:txBody>
          <a:bodyPr wrap="square" rtlCol="0">
            <a:spAutoFit/>
          </a:bodyPr>
          <a:lstStyle/>
          <a:p>
            <a:r>
              <a:rPr lang="zh-CN" altLang="en-US" sz="3200" b="1" dirty="0"/>
              <a:t>应用前景</a:t>
            </a:r>
          </a:p>
        </p:txBody>
      </p:sp>
      <p:sp>
        <p:nvSpPr>
          <p:cNvPr id="4" name="文本框 3"/>
          <p:cNvSpPr txBox="1"/>
          <p:nvPr/>
        </p:nvSpPr>
        <p:spPr>
          <a:xfrm>
            <a:off x="1039092" y="2619148"/>
            <a:ext cx="7370618" cy="3477875"/>
          </a:xfrm>
          <a:prstGeom prst="rect">
            <a:avLst/>
          </a:prstGeom>
          <a:noFill/>
        </p:spPr>
        <p:txBody>
          <a:bodyPr wrap="square" rtlCol="0">
            <a:spAutoFit/>
          </a:bodyPr>
          <a:lstStyle/>
          <a:p>
            <a:pPr indent="457200">
              <a:lnSpc>
                <a:spcPct val="150000"/>
              </a:lnSpc>
              <a:spcBef>
                <a:spcPts val="600"/>
              </a:spcBef>
              <a:spcAft>
                <a:spcPts val="600"/>
              </a:spcAft>
            </a:pPr>
            <a:r>
              <a:rPr lang="zh-CN" altLang="en-US" sz="2000" dirty="0"/>
              <a:t>光合细菌去除废水中重金属能力较强，虽然目前利用光合细菌治理重金属废水离工业化还有一段距离，但由于光合细菌繁殖速度快、易于人工培养，同时其适应能力很强，即使在恶劣环境也能生长繁殖，因此光合细菌在环境污染治理方面应该很有应用潜力。</a:t>
            </a:r>
            <a:endParaRPr lang="en-US" altLang="zh-CN" sz="2000" dirty="0"/>
          </a:p>
          <a:p>
            <a:pPr indent="457200">
              <a:lnSpc>
                <a:spcPct val="150000"/>
              </a:lnSpc>
              <a:spcBef>
                <a:spcPts val="600"/>
              </a:spcBef>
              <a:spcAft>
                <a:spcPts val="600"/>
              </a:spcAft>
            </a:pPr>
            <a:r>
              <a:rPr lang="zh-CN" altLang="en-US" sz="2000" dirty="0"/>
              <a:t>有研究发现，在高含盐废水中对光合细菌 进行一定时间的驯化，可以得到耐盐能力较强且具有高降解活性的光合细菌菌群，</a:t>
            </a:r>
          </a:p>
        </p:txBody>
      </p:sp>
    </p:spTree>
    <p:extLst>
      <p:ext uri="{BB962C8B-B14F-4D97-AF65-F5344CB8AC3E}">
        <p14:creationId xmlns:p14="http://schemas.microsoft.com/office/powerpoint/2010/main" val="1918622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14</a:t>
            </a:fld>
            <a:endParaRPr lang="zh-CN" altLang="en-US"/>
          </a:p>
        </p:txBody>
      </p:sp>
      <p:sp>
        <p:nvSpPr>
          <p:cNvPr id="6" name="文本框 5"/>
          <p:cNvSpPr txBox="1"/>
          <p:nvPr/>
        </p:nvSpPr>
        <p:spPr>
          <a:xfrm>
            <a:off x="1039092" y="1449598"/>
            <a:ext cx="4087090" cy="584775"/>
          </a:xfrm>
          <a:prstGeom prst="rect">
            <a:avLst/>
          </a:prstGeom>
          <a:noFill/>
        </p:spPr>
        <p:txBody>
          <a:bodyPr wrap="square" rtlCol="0">
            <a:spAutoFit/>
          </a:bodyPr>
          <a:lstStyle/>
          <a:p>
            <a:r>
              <a:rPr lang="zh-CN" altLang="en-US" sz="3200" b="1" dirty="0"/>
              <a:t>应用前景</a:t>
            </a:r>
          </a:p>
        </p:txBody>
      </p:sp>
      <p:sp>
        <p:nvSpPr>
          <p:cNvPr id="7" name="文本框 6"/>
          <p:cNvSpPr txBox="1"/>
          <p:nvPr/>
        </p:nvSpPr>
        <p:spPr>
          <a:xfrm>
            <a:off x="845126" y="2034373"/>
            <a:ext cx="6802583" cy="4355038"/>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rPr>
              <a:t>4.</a:t>
            </a:r>
            <a:r>
              <a:rPr lang="zh-CN" altLang="en-US" sz="2400" b="1" dirty="0">
                <a:solidFill>
                  <a:schemeClr val="tx1">
                    <a:lumMod val="75000"/>
                    <a:lumOff val="25000"/>
                  </a:schemeClr>
                </a:solidFill>
              </a:rPr>
              <a:t>光合细菌生物制氢现状</a:t>
            </a:r>
            <a:endParaRPr lang="en-US" altLang="zh-CN" sz="2400" b="1" dirty="0">
              <a:solidFill>
                <a:schemeClr val="tx1">
                  <a:lumMod val="75000"/>
                  <a:lumOff val="25000"/>
                </a:schemeClr>
              </a:solidFill>
            </a:endParaRPr>
          </a:p>
          <a:p>
            <a:pPr indent="457200">
              <a:lnSpc>
                <a:spcPct val="150000"/>
              </a:lnSpc>
              <a:spcAft>
                <a:spcPts val="600"/>
              </a:spcAft>
            </a:pPr>
            <a:r>
              <a:rPr lang="en-US" altLang="zh-CN" sz="2000" dirty="0"/>
              <a:t>19</a:t>
            </a:r>
            <a:r>
              <a:rPr lang="zh-CN" altLang="en-US" sz="2000" dirty="0"/>
              <a:t>世纪</a:t>
            </a:r>
            <a:r>
              <a:rPr lang="en-US" altLang="zh-CN" sz="2000" dirty="0"/>
              <a:t>70</a:t>
            </a:r>
            <a:r>
              <a:rPr lang="zh-CN" altLang="en-US" sz="2000" dirty="0"/>
              <a:t>年代的能源危机使国内外开始探索光合细菌制氢的技术转化研究，近几年来由于环境和能源的双重压力又促使人们开始重视光合细菌制氢的研究，但从总体来看目前光合细菌制氢的研究还处于实验室研究阶段。</a:t>
            </a:r>
            <a:endParaRPr lang="en-US" altLang="zh-CN" sz="2000" dirty="0"/>
          </a:p>
          <a:p>
            <a:pPr indent="457200">
              <a:lnSpc>
                <a:spcPct val="150000"/>
              </a:lnSpc>
              <a:spcBef>
                <a:spcPts val="600"/>
              </a:spcBef>
            </a:pPr>
            <a:r>
              <a:rPr lang="zh-CN" altLang="zh-CN" dirty="0"/>
              <a:t>目前，在国内外光合细菌生物制氢技术主要是集中在高产氢活性菌株的筛选，产氢工艺条件的优化，影响光合产氢的主要因素的探索以及利用可再生能源多原料产氢等方面。</a:t>
            </a:r>
          </a:p>
          <a:p>
            <a:pPr indent="457200">
              <a:lnSpc>
                <a:spcPct val="150000"/>
              </a:lnSpc>
            </a:pPr>
            <a:endParaRPr lang="en-US" altLang="zh-CN" sz="2000" dirty="0"/>
          </a:p>
        </p:txBody>
      </p:sp>
    </p:spTree>
    <p:extLst>
      <p:ext uri="{BB962C8B-B14F-4D97-AF65-F5344CB8AC3E}">
        <p14:creationId xmlns:p14="http://schemas.microsoft.com/office/powerpoint/2010/main" val="1158504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3325" y="1435594"/>
            <a:ext cx="4632347" cy="584775"/>
          </a:xfrm>
          <a:prstGeom prst="rect">
            <a:avLst/>
          </a:prstGeom>
          <a:noFill/>
        </p:spPr>
        <p:txBody>
          <a:bodyPr wrap="square" rtlCol="0">
            <a:spAutoFit/>
          </a:bodyPr>
          <a:lstStyle/>
          <a:p>
            <a:r>
              <a:rPr lang="zh-CN" altLang="en-US" sz="3200" b="1" dirty="0"/>
              <a:t>光合细菌生物制氢问题</a:t>
            </a:r>
          </a:p>
        </p:txBody>
      </p:sp>
      <p:sp>
        <p:nvSpPr>
          <p:cNvPr id="3" name="文本框 2"/>
          <p:cNvSpPr txBox="1"/>
          <p:nvPr/>
        </p:nvSpPr>
        <p:spPr>
          <a:xfrm>
            <a:off x="1052945" y="2355273"/>
            <a:ext cx="6844146" cy="3816429"/>
          </a:xfrm>
          <a:prstGeom prst="rect">
            <a:avLst/>
          </a:prstGeom>
          <a:noFill/>
        </p:spPr>
        <p:txBody>
          <a:bodyPr wrap="square" rtlCol="0">
            <a:spAutoFit/>
          </a:bodyPr>
          <a:lstStyle/>
          <a:p>
            <a:pPr indent="457200">
              <a:lnSpc>
                <a:spcPct val="150000"/>
              </a:lnSpc>
              <a:spcAft>
                <a:spcPts val="1200"/>
              </a:spcAft>
            </a:pPr>
            <a:r>
              <a:rPr lang="zh-CN" altLang="zh-CN" sz="2000" dirty="0"/>
              <a:t>目前光合制氢研究的主要光源均为人工光源。人工光源基本都是热辐射型光源，这类光源不但</a:t>
            </a:r>
            <a:r>
              <a:rPr lang="zh-CN" altLang="zh-CN" sz="2400" dirty="0"/>
              <a:t>能耗大</a:t>
            </a:r>
            <a:r>
              <a:rPr lang="zh-CN" altLang="zh-CN" sz="2000" dirty="0"/>
              <a:t>而且光照时产生大量的红外热辐射造成反应器局部温度升高。</a:t>
            </a:r>
            <a:endParaRPr lang="en-US" altLang="zh-CN" sz="2000" dirty="0"/>
          </a:p>
          <a:p>
            <a:pPr indent="457200">
              <a:lnSpc>
                <a:spcPct val="150000"/>
              </a:lnSpc>
              <a:spcAft>
                <a:spcPts val="1200"/>
              </a:spcAft>
            </a:pPr>
            <a:r>
              <a:rPr lang="zh-CN" altLang="zh-CN" sz="2000" dirty="0"/>
              <a:t>反应器采光面的光照度较大，容易造成采光面附近光合细菌的光饱和现象，</a:t>
            </a:r>
            <a:r>
              <a:rPr lang="zh-CN" altLang="zh-CN" sz="2400" dirty="0"/>
              <a:t>降低产氢率</a:t>
            </a:r>
            <a:r>
              <a:rPr lang="zh-CN" altLang="zh-CN" sz="2000" dirty="0"/>
              <a:t>。</a:t>
            </a:r>
            <a:endParaRPr lang="en-US" altLang="zh-CN" sz="2000" dirty="0"/>
          </a:p>
          <a:p>
            <a:pPr indent="457200">
              <a:lnSpc>
                <a:spcPct val="150000"/>
              </a:lnSpc>
              <a:spcAft>
                <a:spcPts val="1200"/>
              </a:spcAft>
            </a:pPr>
            <a:r>
              <a:rPr lang="zh-CN" altLang="en-US" sz="2000" dirty="0"/>
              <a:t>据美国太阳能研究中心估计，当光能转化率能够达到</a:t>
            </a:r>
            <a:r>
              <a:rPr lang="en-US" altLang="zh-CN" sz="2000" dirty="0"/>
              <a:t>10%</a:t>
            </a:r>
            <a:r>
              <a:rPr lang="zh-CN" altLang="en-US" sz="2000" dirty="0"/>
              <a:t>时，光合生物产氢就能与其他能源竞争。</a:t>
            </a:r>
            <a:endParaRPr lang="en-US" altLang="zh-CN" sz="2000" dirty="0"/>
          </a:p>
        </p:txBody>
      </p:sp>
    </p:spTree>
    <p:extLst>
      <p:ext uri="{BB962C8B-B14F-4D97-AF65-F5344CB8AC3E}">
        <p14:creationId xmlns:p14="http://schemas.microsoft.com/office/powerpoint/2010/main" val="3332938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9063" y="1435594"/>
            <a:ext cx="4087090" cy="584775"/>
          </a:xfrm>
          <a:prstGeom prst="rect">
            <a:avLst/>
          </a:prstGeom>
          <a:noFill/>
        </p:spPr>
        <p:txBody>
          <a:bodyPr wrap="square" rtlCol="0">
            <a:spAutoFit/>
          </a:bodyPr>
          <a:lstStyle/>
          <a:p>
            <a:r>
              <a:rPr lang="zh-CN" altLang="en-US" sz="3200" b="1" dirty="0"/>
              <a:t>参考文献</a:t>
            </a:r>
          </a:p>
        </p:txBody>
      </p:sp>
      <p:sp>
        <p:nvSpPr>
          <p:cNvPr id="3" name="文本框 2"/>
          <p:cNvSpPr txBox="1"/>
          <p:nvPr/>
        </p:nvSpPr>
        <p:spPr>
          <a:xfrm>
            <a:off x="784195" y="2129197"/>
            <a:ext cx="7342909" cy="4401205"/>
          </a:xfrm>
          <a:prstGeom prst="rect">
            <a:avLst/>
          </a:prstGeom>
          <a:noFill/>
        </p:spPr>
        <p:txBody>
          <a:bodyPr wrap="square" rtlCol="0">
            <a:spAutoFit/>
          </a:bodyPr>
          <a:lstStyle/>
          <a:p>
            <a:pPr>
              <a:spcAft>
                <a:spcPts val="600"/>
              </a:spcAft>
            </a:pPr>
            <a:r>
              <a:rPr lang="en-US" altLang="zh-CN" sz="1600" dirty="0"/>
              <a:t>[1]</a:t>
            </a:r>
            <a:r>
              <a:rPr lang="zh-CN" altLang="en-US" sz="1600" dirty="0"/>
              <a:t>张全国</a:t>
            </a:r>
            <a:r>
              <a:rPr lang="en-US" altLang="zh-CN" sz="1600" dirty="0"/>
              <a:t>,</a:t>
            </a:r>
            <a:r>
              <a:rPr lang="zh-CN" altLang="en-US" sz="1600" dirty="0"/>
              <a:t>王毅</a:t>
            </a:r>
            <a:r>
              <a:rPr lang="en-US" altLang="zh-CN" sz="1600" dirty="0"/>
              <a:t>. </a:t>
            </a:r>
            <a:r>
              <a:rPr lang="zh-CN" altLang="en-US" sz="1600" dirty="0"/>
              <a:t>光合细菌生物制氢技术研究进展</a:t>
            </a:r>
            <a:r>
              <a:rPr lang="en-US" altLang="zh-CN" sz="1600" dirty="0"/>
              <a:t>[J]. </a:t>
            </a:r>
            <a:r>
              <a:rPr lang="zh-CN" altLang="en-US" sz="1600" dirty="0"/>
              <a:t>农业机械学报</a:t>
            </a:r>
            <a:r>
              <a:rPr lang="en-US" altLang="zh-CN" sz="1600" dirty="0"/>
              <a:t>,2013,44(06):156-161.</a:t>
            </a:r>
          </a:p>
          <a:p>
            <a:pPr>
              <a:spcAft>
                <a:spcPts val="600"/>
              </a:spcAft>
            </a:pPr>
            <a:r>
              <a:rPr lang="en-US" altLang="zh-CN" sz="1600" dirty="0"/>
              <a:t>[2]</a:t>
            </a:r>
            <a:r>
              <a:rPr lang="zh-CN" altLang="en-US" sz="1600" dirty="0"/>
              <a:t>师玉忠</a:t>
            </a:r>
            <a:r>
              <a:rPr lang="en-US" altLang="zh-CN" sz="1600" dirty="0"/>
              <a:t>. </a:t>
            </a:r>
            <a:r>
              <a:rPr lang="zh-CN" altLang="en-US" sz="1600" dirty="0"/>
              <a:t>光合细菌连续制氢工艺及相关机理研究</a:t>
            </a:r>
            <a:r>
              <a:rPr lang="en-US" altLang="zh-CN" sz="1600" dirty="0"/>
              <a:t>[D].</a:t>
            </a:r>
            <a:r>
              <a:rPr lang="zh-CN" altLang="en-US" sz="1600" dirty="0"/>
              <a:t>河南农业大学</a:t>
            </a:r>
            <a:r>
              <a:rPr lang="en-US" altLang="zh-CN" sz="1600" dirty="0"/>
              <a:t>,2008.</a:t>
            </a:r>
          </a:p>
          <a:p>
            <a:pPr>
              <a:spcAft>
                <a:spcPts val="600"/>
              </a:spcAft>
            </a:pPr>
            <a:r>
              <a:rPr lang="en-US" altLang="zh-CN" sz="1600" dirty="0"/>
              <a:t>[3]</a:t>
            </a:r>
            <a:r>
              <a:rPr lang="zh-CN" altLang="en-US" sz="1600" dirty="0"/>
              <a:t>毛雪慧</a:t>
            </a:r>
            <a:r>
              <a:rPr lang="en-US" altLang="zh-CN" sz="1600" dirty="0"/>
              <a:t>,</a:t>
            </a:r>
            <a:r>
              <a:rPr lang="zh-CN" altLang="en-US" sz="1600" dirty="0"/>
              <a:t>徐明芳</a:t>
            </a:r>
            <a:r>
              <a:rPr lang="en-US" altLang="zh-CN" sz="1600" dirty="0"/>
              <a:t>,</a:t>
            </a:r>
            <a:r>
              <a:rPr lang="zh-CN" altLang="en-US" sz="1600" dirty="0"/>
              <a:t>刘辉</a:t>
            </a:r>
            <a:r>
              <a:rPr lang="en-US" altLang="zh-CN" sz="1600" dirty="0"/>
              <a:t>,</a:t>
            </a:r>
            <a:r>
              <a:rPr lang="zh-CN" altLang="en-US" sz="1600" dirty="0"/>
              <a:t>曾乐</a:t>
            </a:r>
            <a:r>
              <a:rPr lang="en-US" altLang="zh-CN" sz="1600" dirty="0"/>
              <a:t>,</a:t>
            </a:r>
            <a:r>
              <a:rPr lang="zh-CN" altLang="en-US" sz="1600" dirty="0"/>
              <a:t>肖娜</a:t>
            </a:r>
            <a:r>
              <a:rPr lang="en-US" altLang="zh-CN" sz="1600" dirty="0"/>
              <a:t>. </a:t>
            </a:r>
            <a:r>
              <a:rPr lang="zh-CN" altLang="en-US" sz="1600" dirty="0"/>
              <a:t>光合细菌固定化及其处理含油废水的研究</a:t>
            </a:r>
            <a:r>
              <a:rPr lang="en-US" altLang="zh-CN" sz="1600" dirty="0"/>
              <a:t>[J]. </a:t>
            </a:r>
            <a:r>
              <a:rPr lang="zh-CN" altLang="en-US" sz="1600" dirty="0"/>
              <a:t>农业环境科学学报</a:t>
            </a:r>
            <a:r>
              <a:rPr lang="en-US" altLang="zh-CN" sz="1600" dirty="0"/>
              <a:t>,2009,28(07):1494-1499.</a:t>
            </a:r>
          </a:p>
          <a:p>
            <a:pPr>
              <a:spcAft>
                <a:spcPts val="600"/>
              </a:spcAft>
            </a:pPr>
            <a:r>
              <a:rPr lang="en-US" altLang="zh-CN" sz="1600" dirty="0"/>
              <a:t>[4]</a:t>
            </a:r>
            <a:r>
              <a:rPr lang="zh-CN" altLang="en-US" sz="1600" dirty="0"/>
              <a:t>李福枝</a:t>
            </a:r>
            <a:r>
              <a:rPr lang="en-US" altLang="zh-CN" sz="1600" dirty="0"/>
              <a:t>,</a:t>
            </a:r>
            <a:r>
              <a:rPr lang="zh-CN" altLang="en-US" sz="1600" dirty="0"/>
              <a:t>刘飞</a:t>
            </a:r>
            <a:r>
              <a:rPr lang="en-US" altLang="zh-CN" sz="1600" dirty="0"/>
              <a:t>,</a:t>
            </a:r>
            <a:r>
              <a:rPr lang="zh-CN" altLang="en-US" sz="1600" dirty="0"/>
              <a:t>曾晓希</a:t>
            </a:r>
            <a:r>
              <a:rPr lang="en-US" altLang="zh-CN" sz="1600" dirty="0"/>
              <a:t>,</a:t>
            </a:r>
            <a:r>
              <a:rPr lang="zh-CN" altLang="en-US" sz="1600" dirty="0"/>
              <a:t>李小龙</a:t>
            </a:r>
            <a:r>
              <a:rPr lang="en-US" altLang="zh-CN" sz="1600" dirty="0"/>
              <a:t>,</a:t>
            </a:r>
            <a:r>
              <a:rPr lang="zh-CN" altLang="en-US" sz="1600" dirty="0"/>
              <a:t>张凤琴</a:t>
            </a:r>
            <a:r>
              <a:rPr lang="en-US" altLang="zh-CN" sz="1600" dirty="0"/>
              <a:t>. </a:t>
            </a:r>
            <a:r>
              <a:rPr lang="zh-CN" altLang="en-US" sz="1600" dirty="0"/>
              <a:t>光合细菌</a:t>
            </a:r>
            <a:r>
              <a:rPr lang="en-US" altLang="zh-CN" sz="1600" dirty="0"/>
              <a:t>(PSB)</a:t>
            </a:r>
            <a:r>
              <a:rPr lang="zh-CN" altLang="en-US" sz="1600" dirty="0"/>
              <a:t>应用的研究进展</a:t>
            </a:r>
            <a:r>
              <a:rPr lang="en-US" altLang="zh-CN" sz="1600" dirty="0"/>
              <a:t>[J]. </a:t>
            </a:r>
            <a:r>
              <a:rPr lang="zh-CN" altLang="en-US" sz="1600" dirty="0"/>
              <a:t>食品与机械</a:t>
            </a:r>
            <a:r>
              <a:rPr lang="en-US" altLang="zh-CN" sz="1600" dirty="0"/>
              <a:t>,2008(01):152-158.</a:t>
            </a:r>
          </a:p>
          <a:p>
            <a:pPr>
              <a:spcAft>
                <a:spcPts val="600"/>
              </a:spcAft>
            </a:pPr>
            <a:r>
              <a:rPr lang="en-US" altLang="zh-CN" sz="1600" dirty="0"/>
              <a:t>[5]</a:t>
            </a:r>
            <a:r>
              <a:rPr lang="zh-CN" altLang="en-US" sz="1600" dirty="0"/>
              <a:t>吴向华</a:t>
            </a:r>
            <a:r>
              <a:rPr lang="en-US" altLang="zh-CN" sz="1600" dirty="0"/>
              <a:t>,</a:t>
            </a:r>
            <a:r>
              <a:rPr lang="zh-CN" altLang="en-US" sz="1600" dirty="0"/>
              <a:t>杨启银</a:t>
            </a:r>
            <a:r>
              <a:rPr lang="en-US" altLang="zh-CN" sz="1600" dirty="0"/>
              <a:t>,</a:t>
            </a:r>
            <a:r>
              <a:rPr lang="zh-CN" altLang="en-US" sz="1600" dirty="0"/>
              <a:t>刘五星</a:t>
            </a:r>
            <a:r>
              <a:rPr lang="en-US" altLang="zh-CN" sz="1600" dirty="0"/>
              <a:t>,</a:t>
            </a:r>
            <a:r>
              <a:rPr lang="zh-CN" altLang="en-US" sz="1600" dirty="0"/>
              <a:t>虞光华</a:t>
            </a:r>
            <a:r>
              <a:rPr lang="en-US" altLang="zh-CN" sz="1600" dirty="0"/>
              <a:t>. </a:t>
            </a:r>
            <a:r>
              <a:rPr lang="zh-CN" altLang="en-US" sz="1600" dirty="0"/>
              <a:t>光合细菌的研究进展及其应用</a:t>
            </a:r>
            <a:r>
              <a:rPr lang="en-US" altLang="zh-CN" sz="1600" dirty="0"/>
              <a:t>[J]. </a:t>
            </a:r>
            <a:r>
              <a:rPr lang="zh-CN" altLang="en-US" sz="1600" dirty="0"/>
              <a:t>中国农业科技导报</a:t>
            </a:r>
            <a:r>
              <a:rPr lang="en-US" altLang="zh-CN" sz="1600" dirty="0"/>
              <a:t>,2004(02):35-38.</a:t>
            </a:r>
          </a:p>
          <a:p>
            <a:pPr>
              <a:spcAft>
                <a:spcPts val="600"/>
              </a:spcAft>
            </a:pPr>
            <a:r>
              <a:rPr lang="en-US" altLang="zh-CN" sz="1600" dirty="0"/>
              <a:t>[6]</a:t>
            </a:r>
            <a:r>
              <a:rPr lang="zh-CN" altLang="zh-CN" sz="1600" dirty="0"/>
              <a:t>张桂芝</a:t>
            </a:r>
            <a:r>
              <a:rPr lang="en-US" altLang="zh-CN" sz="1600" dirty="0"/>
              <a:t>.</a:t>
            </a:r>
            <a:r>
              <a:rPr lang="zh-CN" altLang="zh-CN" sz="1600" dirty="0"/>
              <a:t>光合细菌生物制氢研究进展</a:t>
            </a:r>
            <a:r>
              <a:rPr lang="en-US" altLang="zh-CN" sz="1600" dirty="0"/>
              <a:t>[J].</a:t>
            </a:r>
            <a:r>
              <a:rPr lang="zh-CN" altLang="zh-CN" sz="1600" dirty="0"/>
              <a:t>重庆工商大学学报</a:t>
            </a:r>
            <a:r>
              <a:rPr lang="en-US" altLang="zh-CN" sz="1600" dirty="0"/>
              <a:t>(</a:t>
            </a:r>
            <a:r>
              <a:rPr lang="zh-CN" altLang="zh-CN" sz="1600" dirty="0"/>
              <a:t>自然科学版</a:t>
            </a:r>
            <a:r>
              <a:rPr lang="en-US" altLang="zh-CN" sz="1600" dirty="0"/>
              <a:t>),2011,28(06):631-634.</a:t>
            </a:r>
            <a:endParaRPr lang="zh-CN" altLang="zh-CN" sz="1600" dirty="0"/>
          </a:p>
          <a:p>
            <a:pPr>
              <a:spcAft>
                <a:spcPts val="600"/>
              </a:spcAft>
            </a:pPr>
            <a:r>
              <a:rPr lang="en-US" altLang="zh-CN" sz="1600" dirty="0"/>
              <a:t>[7]</a:t>
            </a:r>
            <a:r>
              <a:rPr lang="zh-CN" altLang="zh-CN" sz="1600" dirty="0"/>
              <a:t>《世界能源蓝皮书：世界能源发展报告（</a:t>
            </a:r>
            <a:r>
              <a:rPr lang="en-US" altLang="zh-CN" sz="1600" dirty="0"/>
              <a:t>2017</a:t>
            </a:r>
            <a:r>
              <a:rPr lang="zh-CN" altLang="zh-CN" sz="1600" dirty="0"/>
              <a:t>）》</a:t>
            </a:r>
          </a:p>
          <a:p>
            <a:pPr>
              <a:spcAft>
                <a:spcPts val="600"/>
              </a:spcAft>
            </a:pPr>
            <a:r>
              <a:rPr lang="en-US" altLang="zh-CN" sz="1600" dirty="0"/>
              <a:t>[8]</a:t>
            </a:r>
            <a:r>
              <a:rPr lang="zh-CN" altLang="zh-CN" sz="1600" dirty="0"/>
              <a:t>李刚</a:t>
            </a:r>
            <a:r>
              <a:rPr lang="en-US" altLang="zh-CN" sz="1600" dirty="0"/>
              <a:t>,</a:t>
            </a:r>
            <a:r>
              <a:rPr lang="zh-CN" altLang="zh-CN" sz="1600" dirty="0"/>
              <a:t>张全国</a:t>
            </a:r>
            <a:r>
              <a:rPr lang="en-US" altLang="zh-CN" sz="1600" dirty="0"/>
              <a:t>.</a:t>
            </a:r>
            <a:r>
              <a:rPr lang="zh-CN" altLang="zh-CN" sz="1600" dirty="0"/>
              <a:t>光合细菌生物制氢反应器的现状分析</a:t>
            </a:r>
            <a:r>
              <a:rPr lang="en-US" altLang="zh-CN" sz="1600" dirty="0"/>
              <a:t>[J].</a:t>
            </a:r>
            <a:r>
              <a:rPr lang="zh-CN" altLang="zh-CN" sz="1600" dirty="0"/>
              <a:t>化工进展</a:t>
            </a:r>
            <a:r>
              <a:rPr lang="en-US" altLang="zh-CN" sz="1600" dirty="0"/>
              <a:t>,2009,28(01):41-46</a:t>
            </a:r>
            <a:endParaRPr lang="zh-CN" altLang="zh-CN" sz="1600" dirty="0"/>
          </a:p>
          <a:p>
            <a:pPr>
              <a:spcAft>
                <a:spcPts val="600"/>
              </a:spcAft>
            </a:pPr>
            <a:endParaRPr lang="zh-CN" altLang="en-US" sz="1600" dirty="0"/>
          </a:p>
        </p:txBody>
      </p:sp>
    </p:spTree>
    <p:extLst>
      <p:ext uri="{BB962C8B-B14F-4D97-AF65-F5344CB8AC3E}">
        <p14:creationId xmlns:p14="http://schemas.microsoft.com/office/powerpoint/2010/main" val="2807519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990623" y="3973803"/>
            <a:ext cx="4599296" cy="2747673"/>
          </a:xfrm>
          <a:prstGeom prst="rect">
            <a:avLst/>
          </a:prstGeom>
          <a:blipFill dpi="0" rotWithShape="1">
            <a:blip r:embed="rId3">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左右彩"/>
          <p:cNvPicPr/>
          <p:nvPr/>
        </p:nvPicPr>
        <p:blipFill>
          <a:blip r:embed="rId4">
            <a:extLst>
              <a:ext uri="{28A0092B-C50C-407E-A947-70E740481C1C}">
                <a14:useLocalDpi xmlns:a14="http://schemas.microsoft.com/office/drawing/2010/main" val="0"/>
              </a:ext>
            </a:extLst>
          </a:blip>
          <a:srcRect/>
          <a:stretch>
            <a:fillRect/>
          </a:stretch>
        </p:blipFill>
        <p:spPr bwMode="auto">
          <a:xfrm>
            <a:off x="303590" y="93390"/>
            <a:ext cx="2560320" cy="628443"/>
          </a:xfrm>
          <a:prstGeom prst="rect">
            <a:avLst/>
          </a:prstGeom>
          <a:noFill/>
          <a:ln>
            <a:noFill/>
          </a:ln>
        </p:spPr>
      </p:pic>
      <p:sp>
        <p:nvSpPr>
          <p:cNvPr id="5" name="矩形 4"/>
          <p:cNvSpPr/>
          <p:nvPr/>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矩形 5"/>
          <p:cNvSpPr/>
          <p:nvPr/>
        </p:nvSpPr>
        <p:spPr>
          <a:xfrm>
            <a:off x="0" y="6313489"/>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2</a:t>
            </a:fld>
            <a:endParaRPr lang="zh-CN" altLang="en-US"/>
          </a:p>
        </p:txBody>
      </p:sp>
      <p:grpSp>
        <p:nvGrpSpPr>
          <p:cNvPr id="19" name="组合 18">
            <a:extLst>
              <a:ext uri="{FF2B5EF4-FFF2-40B4-BE49-F238E27FC236}">
                <a16:creationId xmlns:a16="http://schemas.microsoft.com/office/drawing/2014/main" id="{456FD261-58A8-4B56-AC80-039008C58D35}"/>
              </a:ext>
            </a:extLst>
          </p:cNvPr>
          <p:cNvGrpSpPr/>
          <p:nvPr/>
        </p:nvGrpSpPr>
        <p:grpSpPr>
          <a:xfrm>
            <a:off x="1012085" y="1849975"/>
            <a:ext cx="3349500" cy="461665"/>
            <a:chOff x="1095600" y="1557734"/>
            <a:chExt cx="3349500" cy="461665"/>
          </a:xfrm>
        </p:grpSpPr>
        <p:sp>
          <p:nvSpPr>
            <p:cNvPr id="9" name="流程图: 摘录 8"/>
            <p:cNvSpPr/>
            <p:nvPr/>
          </p:nvSpPr>
          <p:spPr>
            <a:xfrm>
              <a:off x="1095600" y="1651459"/>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7DB960E4-9B90-40F2-AE9D-DC0403E5B8B9}"/>
                </a:ext>
              </a:extLst>
            </p:cNvPr>
            <p:cNvSpPr txBox="1"/>
            <p:nvPr/>
          </p:nvSpPr>
          <p:spPr>
            <a:xfrm>
              <a:off x="1843741" y="1557734"/>
              <a:ext cx="2601359" cy="461665"/>
            </a:xfrm>
            <a:prstGeom prst="rect">
              <a:avLst/>
            </a:prstGeom>
            <a:noFill/>
          </p:spPr>
          <p:txBody>
            <a:bodyPr wrap="square" rtlCol="0">
              <a:spAutoFit/>
            </a:bodyPr>
            <a:lstStyle/>
            <a:p>
              <a:r>
                <a:rPr lang="zh-CN" altLang="en-US" sz="2400" dirty="0"/>
                <a:t>光合细菌简介</a:t>
              </a:r>
            </a:p>
          </p:txBody>
        </p:sp>
      </p:grpSp>
      <p:grpSp>
        <p:nvGrpSpPr>
          <p:cNvPr id="20" name="组合 19">
            <a:extLst>
              <a:ext uri="{FF2B5EF4-FFF2-40B4-BE49-F238E27FC236}">
                <a16:creationId xmlns:a16="http://schemas.microsoft.com/office/drawing/2014/main" id="{FB98221F-4F2D-457A-B959-C9FDD6C0B022}"/>
              </a:ext>
            </a:extLst>
          </p:cNvPr>
          <p:cNvGrpSpPr/>
          <p:nvPr/>
        </p:nvGrpSpPr>
        <p:grpSpPr>
          <a:xfrm>
            <a:off x="1012085" y="2773340"/>
            <a:ext cx="4392192" cy="461665"/>
            <a:chOff x="1101616" y="2269917"/>
            <a:chExt cx="3861124" cy="461665"/>
          </a:xfrm>
        </p:grpSpPr>
        <p:sp>
          <p:nvSpPr>
            <p:cNvPr id="11" name="流程图: 摘录 10">
              <a:extLst>
                <a:ext uri="{FF2B5EF4-FFF2-40B4-BE49-F238E27FC236}">
                  <a16:creationId xmlns:a16="http://schemas.microsoft.com/office/drawing/2014/main" id="{6D9D8CEC-4C12-4766-8CE5-A606E585434B}"/>
                </a:ext>
              </a:extLst>
            </p:cNvPr>
            <p:cNvSpPr/>
            <p:nvPr/>
          </p:nvSpPr>
          <p:spPr>
            <a:xfrm>
              <a:off x="1101616" y="2367322"/>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563B448-275E-4960-BD6C-B6F06AC3735E}"/>
                </a:ext>
              </a:extLst>
            </p:cNvPr>
            <p:cNvSpPr txBox="1"/>
            <p:nvPr/>
          </p:nvSpPr>
          <p:spPr>
            <a:xfrm>
              <a:off x="1759298" y="2269917"/>
              <a:ext cx="3203442" cy="461665"/>
            </a:xfrm>
            <a:prstGeom prst="rect">
              <a:avLst/>
            </a:prstGeom>
            <a:noFill/>
          </p:spPr>
          <p:txBody>
            <a:bodyPr wrap="square" rtlCol="0">
              <a:spAutoFit/>
            </a:bodyPr>
            <a:lstStyle/>
            <a:p>
              <a:r>
                <a:rPr lang="zh-CN" altLang="en-US" sz="2400" dirty="0"/>
                <a:t>光合细菌生物制氢</a:t>
              </a:r>
            </a:p>
          </p:txBody>
        </p:sp>
      </p:grpSp>
      <p:grpSp>
        <p:nvGrpSpPr>
          <p:cNvPr id="23" name="组合 22">
            <a:extLst>
              <a:ext uri="{FF2B5EF4-FFF2-40B4-BE49-F238E27FC236}">
                <a16:creationId xmlns:a16="http://schemas.microsoft.com/office/drawing/2014/main" id="{26008A44-429D-4CD3-8235-CF564D0D15B9}"/>
              </a:ext>
            </a:extLst>
          </p:cNvPr>
          <p:cNvGrpSpPr/>
          <p:nvPr/>
        </p:nvGrpSpPr>
        <p:grpSpPr>
          <a:xfrm>
            <a:off x="966652" y="3758369"/>
            <a:ext cx="5154230" cy="1508392"/>
            <a:chOff x="966652" y="3758369"/>
            <a:chExt cx="4023971" cy="1508392"/>
          </a:xfrm>
        </p:grpSpPr>
        <p:grpSp>
          <p:nvGrpSpPr>
            <p:cNvPr id="21" name="组合 20">
              <a:extLst>
                <a:ext uri="{FF2B5EF4-FFF2-40B4-BE49-F238E27FC236}">
                  <a16:creationId xmlns:a16="http://schemas.microsoft.com/office/drawing/2014/main" id="{CA201207-5565-4534-B37C-EFFC0F3D3AFA}"/>
                </a:ext>
              </a:extLst>
            </p:cNvPr>
            <p:cNvGrpSpPr/>
            <p:nvPr/>
          </p:nvGrpSpPr>
          <p:grpSpPr>
            <a:xfrm>
              <a:off x="966652" y="3758369"/>
              <a:ext cx="4023971" cy="830997"/>
              <a:chOff x="1061213" y="3943036"/>
              <a:chExt cx="4023971" cy="830997"/>
            </a:xfrm>
          </p:grpSpPr>
          <p:sp>
            <p:nvSpPr>
              <p:cNvPr id="13" name="流程图: 摘录 12">
                <a:extLst>
                  <a:ext uri="{FF2B5EF4-FFF2-40B4-BE49-F238E27FC236}">
                    <a16:creationId xmlns:a16="http://schemas.microsoft.com/office/drawing/2014/main" id="{3612EB34-7188-42FE-AD8D-136C60050CBB}"/>
                  </a:ext>
                </a:extLst>
              </p:cNvPr>
              <p:cNvSpPr/>
              <p:nvPr/>
            </p:nvSpPr>
            <p:spPr>
              <a:xfrm>
                <a:off x="1061213" y="4025841"/>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AC3ED21-9DD3-43EC-AA9F-C1BE194BFB4E}"/>
                  </a:ext>
                </a:extLst>
              </p:cNvPr>
              <p:cNvSpPr txBox="1"/>
              <p:nvPr/>
            </p:nvSpPr>
            <p:spPr>
              <a:xfrm>
                <a:off x="1680766" y="3943036"/>
                <a:ext cx="3404418" cy="830997"/>
              </a:xfrm>
              <a:prstGeom prst="rect">
                <a:avLst/>
              </a:prstGeom>
              <a:noFill/>
            </p:spPr>
            <p:txBody>
              <a:bodyPr wrap="square" rtlCol="0">
                <a:spAutoFit/>
              </a:bodyPr>
              <a:lstStyle/>
              <a:p>
                <a:r>
                  <a:rPr lang="zh-CN" altLang="en-US" sz="2400" dirty="0"/>
                  <a:t>光合细菌生物制氢的应用前景</a:t>
                </a:r>
              </a:p>
            </p:txBody>
          </p:sp>
        </p:grpSp>
        <p:grpSp>
          <p:nvGrpSpPr>
            <p:cNvPr id="22" name="组合 21">
              <a:extLst>
                <a:ext uri="{FF2B5EF4-FFF2-40B4-BE49-F238E27FC236}">
                  <a16:creationId xmlns:a16="http://schemas.microsoft.com/office/drawing/2014/main" id="{2C1B34AF-460A-4F43-AF70-21FF4801C643}"/>
                </a:ext>
              </a:extLst>
            </p:cNvPr>
            <p:cNvGrpSpPr/>
            <p:nvPr/>
          </p:nvGrpSpPr>
          <p:grpSpPr>
            <a:xfrm>
              <a:off x="1012085" y="4805096"/>
              <a:ext cx="3901616" cy="461665"/>
              <a:chOff x="1089007" y="4757673"/>
              <a:chExt cx="3901616" cy="461665"/>
            </a:xfrm>
          </p:grpSpPr>
          <p:sp>
            <p:nvSpPr>
              <p:cNvPr id="10" name="流程图: 摘录 9">
                <a:extLst>
                  <a:ext uri="{FF2B5EF4-FFF2-40B4-BE49-F238E27FC236}">
                    <a16:creationId xmlns:a16="http://schemas.microsoft.com/office/drawing/2014/main" id="{2286951A-3BF1-4661-96D8-7FC98FFCFE26}"/>
                  </a:ext>
                </a:extLst>
              </p:cNvPr>
              <p:cNvSpPr/>
              <p:nvPr/>
            </p:nvSpPr>
            <p:spPr>
              <a:xfrm>
                <a:off x="1089007" y="4824096"/>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D72A71F7-D21E-4C59-960C-A82CAD723557}"/>
                  </a:ext>
                </a:extLst>
              </p:cNvPr>
              <p:cNvSpPr txBox="1"/>
              <p:nvPr/>
            </p:nvSpPr>
            <p:spPr>
              <a:xfrm>
                <a:off x="1706248" y="4757673"/>
                <a:ext cx="3284375" cy="461665"/>
              </a:xfrm>
              <a:prstGeom prst="rect">
                <a:avLst/>
              </a:prstGeom>
              <a:noFill/>
            </p:spPr>
            <p:txBody>
              <a:bodyPr wrap="square" rtlCol="0">
                <a:spAutoFit/>
              </a:bodyPr>
              <a:lstStyle/>
              <a:p>
                <a:r>
                  <a:rPr lang="zh-CN" altLang="en-US" sz="2400" dirty="0"/>
                  <a:t>光合细菌生物制氢目前困难</a:t>
                </a:r>
              </a:p>
            </p:txBody>
          </p:sp>
        </p:grpSp>
      </p:grpSp>
    </p:spTree>
    <p:extLst>
      <p:ext uri="{BB962C8B-B14F-4D97-AF65-F5344CB8AC3E}">
        <p14:creationId xmlns:p14="http://schemas.microsoft.com/office/powerpoint/2010/main" val="408675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3</a:t>
            </a:fld>
            <a:endParaRPr lang="zh-CN" altLang="en-US"/>
          </a:p>
        </p:txBody>
      </p:sp>
      <p:sp>
        <p:nvSpPr>
          <p:cNvPr id="6" name="文本框 5"/>
          <p:cNvSpPr txBox="1"/>
          <p:nvPr/>
        </p:nvSpPr>
        <p:spPr>
          <a:xfrm>
            <a:off x="1039092" y="1449598"/>
            <a:ext cx="4087090" cy="584775"/>
          </a:xfrm>
          <a:prstGeom prst="rect">
            <a:avLst/>
          </a:prstGeom>
          <a:noFill/>
        </p:spPr>
        <p:txBody>
          <a:bodyPr wrap="square" rtlCol="0">
            <a:spAutoFit/>
          </a:bodyPr>
          <a:lstStyle/>
          <a:p>
            <a:r>
              <a:rPr lang="zh-CN" altLang="en-US" sz="3200" b="1" dirty="0"/>
              <a:t>光合细菌简介</a:t>
            </a:r>
          </a:p>
        </p:txBody>
      </p:sp>
      <p:sp>
        <p:nvSpPr>
          <p:cNvPr id="7" name="文本框 6"/>
          <p:cNvSpPr txBox="1"/>
          <p:nvPr/>
        </p:nvSpPr>
        <p:spPr>
          <a:xfrm>
            <a:off x="1039091" y="2294777"/>
            <a:ext cx="7329054" cy="1850635"/>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光合细菌</a:t>
            </a:r>
            <a:endParaRPr lang="en-US" altLang="zh-CN" sz="2400" b="1" dirty="0">
              <a:solidFill>
                <a:schemeClr val="tx1">
                  <a:lumMod val="75000"/>
                  <a:lumOff val="25000"/>
                </a:schemeClr>
              </a:solidFill>
            </a:endParaRPr>
          </a:p>
          <a:p>
            <a:pPr indent="457200">
              <a:lnSpc>
                <a:spcPct val="150000"/>
              </a:lnSpc>
            </a:pPr>
            <a:r>
              <a:rPr lang="zh-CN" altLang="zh-CN" dirty="0"/>
              <a:t>光合细菌</a:t>
            </a:r>
            <a:r>
              <a:rPr lang="en-US" altLang="zh-CN" dirty="0"/>
              <a:t>(PSB)</a:t>
            </a:r>
            <a:r>
              <a:rPr lang="zh-CN" altLang="zh-CN" dirty="0"/>
              <a:t>是地球上最早出现的具有原始光能合成体系的原核生物</a:t>
            </a:r>
            <a:r>
              <a:rPr lang="zh-CN" altLang="en-US" dirty="0"/>
              <a:t>，是一种光能异养型微生物</a:t>
            </a:r>
            <a:r>
              <a:rPr lang="zh-CN" altLang="zh-CN" dirty="0"/>
              <a:t>。</a:t>
            </a:r>
            <a:r>
              <a:rPr lang="zh-CN" altLang="en-US" dirty="0"/>
              <a:t>革兰氏阳性菌，形态多样，主要分布于水环境中光线可以透射到的缺氧区域。</a:t>
            </a:r>
            <a:endParaRPr lang="en-US" altLang="zh-CN" dirty="0"/>
          </a:p>
        </p:txBody>
      </p:sp>
      <p:sp>
        <p:nvSpPr>
          <p:cNvPr id="5" name="文本框 4">
            <a:extLst>
              <a:ext uri="{FF2B5EF4-FFF2-40B4-BE49-F238E27FC236}">
                <a16:creationId xmlns:a16="http://schemas.microsoft.com/office/drawing/2014/main" id="{8F60ACDA-FAD3-4833-BBEF-5EB8B1ECEE60}"/>
              </a:ext>
            </a:extLst>
          </p:cNvPr>
          <p:cNvSpPr txBox="1"/>
          <p:nvPr/>
        </p:nvSpPr>
        <p:spPr>
          <a:xfrm>
            <a:off x="1039091" y="4203825"/>
            <a:ext cx="6559420" cy="1200329"/>
          </a:xfrm>
          <a:prstGeom prst="rect">
            <a:avLst/>
          </a:prstGeom>
          <a:noFill/>
        </p:spPr>
        <p:txBody>
          <a:bodyPr wrap="square" rtlCol="0">
            <a:spAutoFit/>
          </a:bodyPr>
          <a:lstStyle/>
          <a:p>
            <a:pPr indent="457200">
              <a:lnSpc>
                <a:spcPct val="150000"/>
              </a:lnSpc>
            </a:pPr>
            <a:r>
              <a:rPr lang="zh-CN" altLang="en-US" dirty="0"/>
              <a:t>光合细菌没有叶绿体，但是有类似于叶绿体的双层膜结构，其中含有光合色素，所以光合细菌也能进行光合作用。</a:t>
            </a:r>
            <a:endParaRPr lang="en-US" altLang="zh-CN" dirty="0"/>
          </a:p>
          <a:p>
            <a:endParaRPr lang="zh-CN" altLang="en-US" dirty="0"/>
          </a:p>
        </p:txBody>
      </p:sp>
      <p:grpSp>
        <p:nvGrpSpPr>
          <p:cNvPr id="10" name="组合 9">
            <a:extLst>
              <a:ext uri="{FF2B5EF4-FFF2-40B4-BE49-F238E27FC236}">
                <a16:creationId xmlns:a16="http://schemas.microsoft.com/office/drawing/2014/main" id="{A566FD87-CEDB-4324-8703-DF7ABED22B07}"/>
              </a:ext>
            </a:extLst>
          </p:cNvPr>
          <p:cNvGrpSpPr/>
          <p:nvPr/>
        </p:nvGrpSpPr>
        <p:grpSpPr>
          <a:xfrm>
            <a:off x="2374341" y="4215376"/>
            <a:ext cx="4511818" cy="2398580"/>
            <a:chOff x="2938299" y="3841155"/>
            <a:chExt cx="4511818" cy="2398580"/>
          </a:xfrm>
        </p:grpSpPr>
        <p:pic>
          <p:nvPicPr>
            <p:cNvPr id="3" name="图片 2">
              <a:extLst>
                <a:ext uri="{FF2B5EF4-FFF2-40B4-BE49-F238E27FC236}">
                  <a16:creationId xmlns:a16="http://schemas.microsoft.com/office/drawing/2014/main" id="{3481B802-72C8-4BC8-80B8-ED9E71624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8299" y="3842194"/>
              <a:ext cx="2000752" cy="2371735"/>
            </a:xfrm>
            <a:prstGeom prst="rect">
              <a:avLst/>
            </a:prstGeom>
          </p:spPr>
        </p:pic>
        <p:pic>
          <p:nvPicPr>
            <p:cNvPr id="9" name="图片 8">
              <a:extLst>
                <a:ext uri="{FF2B5EF4-FFF2-40B4-BE49-F238E27FC236}">
                  <a16:creationId xmlns:a16="http://schemas.microsoft.com/office/drawing/2014/main" id="{7C96C974-0C76-417F-878C-7FC5F5B90D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1537" y="3841155"/>
              <a:ext cx="2398580" cy="2398580"/>
            </a:xfrm>
            <a:prstGeom prst="rect">
              <a:avLst/>
            </a:prstGeom>
          </p:spPr>
        </p:pic>
      </p:grpSp>
      <p:grpSp>
        <p:nvGrpSpPr>
          <p:cNvPr id="12" name="组合 11">
            <a:extLst>
              <a:ext uri="{FF2B5EF4-FFF2-40B4-BE49-F238E27FC236}">
                <a16:creationId xmlns:a16="http://schemas.microsoft.com/office/drawing/2014/main" id="{9AB313B5-E059-4924-B93D-BA0BB0AAE1B1}"/>
              </a:ext>
            </a:extLst>
          </p:cNvPr>
          <p:cNvGrpSpPr/>
          <p:nvPr/>
        </p:nvGrpSpPr>
        <p:grpSpPr>
          <a:xfrm>
            <a:off x="1614740" y="5265483"/>
            <a:ext cx="5923525" cy="616087"/>
            <a:chOff x="775854" y="5215812"/>
            <a:chExt cx="5923525" cy="616087"/>
          </a:xfrm>
        </p:grpSpPr>
        <p:sp>
          <p:nvSpPr>
            <p:cNvPr id="2" name="文本框 1">
              <a:extLst>
                <a:ext uri="{FF2B5EF4-FFF2-40B4-BE49-F238E27FC236}">
                  <a16:creationId xmlns:a16="http://schemas.microsoft.com/office/drawing/2014/main" id="{CB9E8A74-4941-41B6-AA95-69F707729BE2}"/>
                </a:ext>
              </a:extLst>
            </p:cNvPr>
            <p:cNvSpPr txBox="1"/>
            <p:nvPr/>
          </p:nvSpPr>
          <p:spPr>
            <a:xfrm>
              <a:off x="775854" y="5462567"/>
              <a:ext cx="5923525" cy="369332"/>
            </a:xfrm>
            <a:prstGeom prst="rect">
              <a:avLst/>
            </a:prstGeom>
            <a:noFill/>
          </p:spPr>
          <p:txBody>
            <a:bodyPr wrap="square" rtlCol="0">
              <a:spAutoFit/>
            </a:bodyPr>
            <a:lstStyle/>
            <a:p>
              <a:r>
                <a:rPr lang="zh-CN" altLang="en-US" dirty="0"/>
                <a:t>水                      氧气                        有机物               氢气</a:t>
              </a:r>
              <a:endParaRPr lang="en-US" altLang="zh-CN" dirty="0"/>
            </a:p>
          </p:txBody>
        </p:sp>
        <p:sp>
          <p:nvSpPr>
            <p:cNvPr id="8" name="箭头: 上弧形 7">
              <a:extLst>
                <a:ext uri="{FF2B5EF4-FFF2-40B4-BE49-F238E27FC236}">
                  <a16:creationId xmlns:a16="http://schemas.microsoft.com/office/drawing/2014/main" id="{DF6141D3-F1DB-4D9F-A63B-13F08D0BC691}"/>
                </a:ext>
              </a:extLst>
            </p:cNvPr>
            <p:cNvSpPr/>
            <p:nvPr/>
          </p:nvSpPr>
          <p:spPr>
            <a:xfrm>
              <a:off x="1166326" y="5215812"/>
              <a:ext cx="1561275" cy="246755"/>
            </a:xfrm>
            <a:prstGeom prst="curved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tx1"/>
                </a:solidFill>
              </a:endParaRPr>
            </a:p>
          </p:txBody>
        </p:sp>
        <p:sp>
          <p:nvSpPr>
            <p:cNvPr id="11" name="箭头: 上弧形 10">
              <a:extLst>
                <a:ext uri="{FF2B5EF4-FFF2-40B4-BE49-F238E27FC236}">
                  <a16:creationId xmlns:a16="http://schemas.microsoft.com/office/drawing/2014/main" id="{C016997D-C549-423C-ABFF-C0EFACC3EC98}"/>
                </a:ext>
              </a:extLst>
            </p:cNvPr>
            <p:cNvSpPr/>
            <p:nvPr/>
          </p:nvSpPr>
          <p:spPr>
            <a:xfrm>
              <a:off x="4855126" y="5241618"/>
              <a:ext cx="1561275" cy="246755"/>
            </a:xfrm>
            <a:prstGeom prst="curved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85136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4</a:t>
            </a:fld>
            <a:endParaRPr lang="zh-CN" altLang="en-US"/>
          </a:p>
        </p:txBody>
      </p:sp>
      <p:sp>
        <p:nvSpPr>
          <p:cNvPr id="6" name="文本框 5"/>
          <p:cNvSpPr txBox="1"/>
          <p:nvPr/>
        </p:nvSpPr>
        <p:spPr>
          <a:xfrm>
            <a:off x="1039091" y="1449598"/>
            <a:ext cx="4615259" cy="584775"/>
          </a:xfrm>
          <a:prstGeom prst="rect">
            <a:avLst/>
          </a:prstGeom>
          <a:noFill/>
        </p:spPr>
        <p:txBody>
          <a:bodyPr wrap="square" rtlCol="0">
            <a:spAutoFit/>
          </a:bodyPr>
          <a:lstStyle/>
          <a:p>
            <a:r>
              <a:rPr lang="zh-CN" altLang="en-US" sz="3200" b="1" dirty="0"/>
              <a:t>光合细菌生物制氢</a:t>
            </a:r>
          </a:p>
        </p:txBody>
      </p:sp>
      <p:sp>
        <p:nvSpPr>
          <p:cNvPr id="7" name="文本框 6"/>
          <p:cNvSpPr txBox="1"/>
          <p:nvPr/>
        </p:nvSpPr>
        <p:spPr>
          <a:xfrm>
            <a:off x="1039091" y="2294777"/>
            <a:ext cx="7329054" cy="3369449"/>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简介</a:t>
            </a:r>
            <a:endParaRPr lang="en-US" altLang="zh-CN" sz="2400" b="1" dirty="0">
              <a:solidFill>
                <a:schemeClr val="tx1">
                  <a:lumMod val="75000"/>
                  <a:lumOff val="25000"/>
                </a:schemeClr>
              </a:solidFill>
            </a:endParaRPr>
          </a:p>
          <a:p>
            <a:pPr indent="457200">
              <a:lnSpc>
                <a:spcPct val="150000"/>
              </a:lnSpc>
            </a:pPr>
            <a:r>
              <a:rPr lang="zh-CN" altLang="en-US" sz="2000" dirty="0"/>
              <a:t>光合细菌制氢又称光发酵制氢，光合细菌能在光照的条件下进行不放氧的光合作用，分解有机物的同时产生氢气。</a:t>
            </a:r>
            <a:endParaRPr lang="en-US" altLang="zh-CN" sz="2000" dirty="0"/>
          </a:p>
          <a:p>
            <a:pPr indent="457200">
              <a:lnSpc>
                <a:spcPct val="150000"/>
              </a:lnSpc>
            </a:pPr>
            <a:r>
              <a:rPr lang="zh-CN" altLang="en-US" sz="2000" dirty="0"/>
              <a:t>光合细菌发酵产氢发现于上个世纪三十年代。</a:t>
            </a:r>
            <a:r>
              <a:rPr lang="en-US" altLang="zh-CN" sz="2000" dirty="0"/>
              <a:t>1949《Science》</a:t>
            </a:r>
            <a:r>
              <a:rPr lang="zh-CN" altLang="en-US" sz="2000" dirty="0"/>
              <a:t>上报道了深红红螺菌在光照厌氧条件下，可以产生分子氢</a:t>
            </a:r>
            <a:r>
              <a:rPr lang="en-US" altLang="zh-CN" sz="2000" dirty="0"/>
              <a:t>,</a:t>
            </a:r>
            <a:r>
              <a:rPr lang="zh-CN" altLang="en-US" sz="2000" dirty="0"/>
              <a:t>开启了利用光合细菌制氢的序幕。目前由于环境和能源问题，光合细菌制氢技术越来越受到关注。</a:t>
            </a:r>
            <a:endParaRPr lang="en-US" altLang="zh-CN" sz="2000" dirty="0"/>
          </a:p>
        </p:txBody>
      </p:sp>
    </p:spTree>
    <p:extLst>
      <p:ext uri="{BB962C8B-B14F-4D97-AF65-F5344CB8AC3E}">
        <p14:creationId xmlns:p14="http://schemas.microsoft.com/office/powerpoint/2010/main" val="2607165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5</a:t>
            </a:fld>
            <a:endParaRPr lang="zh-CN" altLang="en-US"/>
          </a:p>
        </p:txBody>
      </p:sp>
      <p:sp>
        <p:nvSpPr>
          <p:cNvPr id="6" name="文本框 5"/>
          <p:cNvSpPr txBox="1"/>
          <p:nvPr/>
        </p:nvSpPr>
        <p:spPr>
          <a:xfrm>
            <a:off x="1039092" y="1449598"/>
            <a:ext cx="4087090" cy="584775"/>
          </a:xfrm>
          <a:prstGeom prst="rect">
            <a:avLst/>
          </a:prstGeom>
          <a:noFill/>
        </p:spPr>
        <p:txBody>
          <a:bodyPr wrap="square" rtlCol="0">
            <a:spAutoFit/>
          </a:bodyPr>
          <a:lstStyle/>
          <a:p>
            <a:r>
              <a:rPr lang="zh-CN" altLang="en-US" sz="3200" b="1" dirty="0"/>
              <a:t>光合细菌生物制氢</a:t>
            </a:r>
          </a:p>
        </p:txBody>
      </p:sp>
      <p:sp>
        <p:nvSpPr>
          <p:cNvPr id="7" name="文本框 6"/>
          <p:cNvSpPr txBox="1"/>
          <p:nvPr/>
        </p:nvSpPr>
        <p:spPr>
          <a:xfrm>
            <a:off x="1039091" y="2294777"/>
            <a:ext cx="7329054" cy="1984454"/>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制氢机理</a:t>
            </a:r>
          </a:p>
          <a:p>
            <a:pPr indent="457200">
              <a:lnSpc>
                <a:spcPct val="150000"/>
              </a:lnSpc>
            </a:pPr>
            <a:r>
              <a:rPr lang="zh-CN" altLang="en-US" sz="2000" dirty="0"/>
              <a:t>光合细菌是光能异养型微生物，在有光缺氧的条件下可以进行光合作用分解有机物产生氢气。</a:t>
            </a:r>
            <a:endParaRPr lang="en-US" altLang="zh-CN" sz="2000" dirty="0"/>
          </a:p>
          <a:p>
            <a:pPr indent="457200">
              <a:lnSpc>
                <a:spcPct val="150000"/>
              </a:lnSpc>
            </a:pPr>
            <a:endParaRPr lang="en-US" altLang="zh-CN" sz="2000" dirty="0"/>
          </a:p>
        </p:txBody>
      </p:sp>
      <p:pic>
        <p:nvPicPr>
          <p:cNvPr id="3" name="图片 2">
            <a:extLst>
              <a:ext uri="{FF2B5EF4-FFF2-40B4-BE49-F238E27FC236}">
                <a16:creationId xmlns:a16="http://schemas.microsoft.com/office/drawing/2014/main" id="{67EEF66E-64FE-43DB-B55F-3EA7CB955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5032" y="2384912"/>
            <a:ext cx="5957172" cy="2947011"/>
          </a:xfrm>
          <a:prstGeom prst="rect">
            <a:avLst/>
          </a:prstGeom>
        </p:spPr>
      </p:pic>
      <p:sp>
        <p:nvSpPr>
          <p:cNvPr id="5" name="文本框 4">
            <a:extLst>
              <a:ext uri="{FF2B5EF4-FFF2-40B4-BE49-F238E27FC236}">
                <a16:creationId xmlns:a16="http://schemas.microsoft.com/office/drawing/2014/main" id="{929A349C-005A-4B2D-AEF2-00F59982C7C2}"/>
              </a:ext>
            </a:extLst>
          </p:cNvPr>
          <p:cNvSpPr txBox="1"/>
          <p:nvPr/>
        </p:nvSpPr>
        <p:spPr>
          <a:xfrm>
            <a:off x="1330990" y="5478474"/>
            <a:ext cx="6354147" cy="584775"/>
          </a:xfrm>
          <a:prstGeom prst="rect">
            <a:avLst/>
          </a:prstGeom>
          <a:noFill/>
        </p:spPr>
        <p:txBody>
          <a:bodyPr wrap="square" rtlCol="0">
            <a:spAutoFit/>
          </a:bodyPr>
          <a:lstStyle/>
          <a:p>
            <a:pPr algn="ctr"/>
            <a:r>
              <a:rPr lang="zh-CN" altLang="en-US" sz="3200" b="1" dirty="0"/>
              <a:t>特点：分解有机物，产生氢气</a:t>
            </a:r>
          </a:p>
        </p:txBody>
      </p:sp>
    </p:spTree>
    <p:extLst>
      <p:ext uri="{BB962C8B-B14F-4D97-AF65-F5344CB8AC3E}">
        <p14:creationId xmlns:p14="http://schemas.microsoft.com/office/powerpoint/2010/main" val="199151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6</a:t>
            </a:fld>
            <a:endParaRPr lang="zh-CN" altLang="en-US"/>
          </a:p>
        </p:txBody>
      </p:sp>
      <p:sp>
        <p:nvSpPr>
          <p:cNvPr id="6" name="文本框 5"/>
          <p:cNvSpPr txBox="1"/>
          <p:nvPr/>
        </p:nvSpPr>
        <p:spPr>
          <a:xfrm>
            <a:off x="1039091" y="1402217"/>
            <a:ext cx="4087090" cy="584775"/>
          </a:xfrm>
          <a:prstGeom prst="rect">
            <a:avLst/>
          </a:prstGeom>
          <a:noFill/>
        </p:spPr>
        <p:txBody>
          <a:bodyPr wrap="square" rtlCol="0">
            <a:spAutoFit/>
          </a:bodyPr>
          <a:lstStyle/>
          <a:p>
            <a:r>
              <a:rPr lang="zh-CN" altLang="en-US" sz="3200" b="1" dirty="0"/>
              <a:t>光合细菌生物制氢</a:t>
            </a:r>
          </a:p>
        </p:txBody>
      </p:sp>
      <p:sp>
        <p:nvSpPr>
          <p:cNvPr id="7" name="文本框 6"/>
          <p:cNvSpPr txBox="1"/>
          <p:nvPr/>
        </p:nvSpPr>
        <p:spPr>
          <a:xfrm>
            <a:off x="1039091" y="2294777"/>
            <a:ext cx="7329054" cy="2529026"/>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产氢机理</a:t>
            </a:r>
            <a:endParaRPr lang="en-US" altLang="zh-CN" sz="2400" b="1" dirty="0">
              <a:solidFill>
                <a:schemeClr val="tx1">
                  <a:lumMod val="75000"/>
                  <a:lumOff val="25000"/>
                </a:schemeClr>
              </a:solidFill>
            </a:endParaRPr>
          </a:p>
          <a:p>
            <a:pPr indent="457200">
              <a:lnSpc>
                <a:spcPct val="150000"/>
              </a:lnSpc>
            </a:pPr>
            <a:r>
              <a:rPr lang="zh-CN" altLang="en-US" sz="2000" dirty="0"/>
              <a:t>光合细菌利用光能将有机物分解，产生氢离子和高能电子，进而产生氢气。</a:t>
            </a:r>
            <a:endParaRPr lang="en-US" altLang="zh-CN" sz="2000" dirty="0"/>
          </a:p>
          <a:p>
            <a:pPr indent="457200">
              <a:lnSpc>
                <a:spcPct val="150000"/>
              </a:lnSpc>
            </a:pPr>
            <a:r>
              <a:rPr lang="zh-CN" altLang="en-US" sz="2000" dirty="0"/>
              <a:t>一种光合细菌制氢的反应式</a:t>
            </a:r>
            <a:r>
              <a:rPr lang="en-US" altLang="zh-CN" sz="2000" dirty="0"/>
              <a:t>:</a:t>
            </a:r>
          </a:p>
          <a:p>
            <a:pPr indent="457200">
              <a:lnSpc>
                <a:spcPct val="150000"/>
              </a:lnSpc>
            </a:pPr>
            <a:r>
              <a:rPr lang="en-US" altLang="zh-CN" sz="2000" dirty="0"/>
              <a:t>C</a:t>
            </a:r>
            <a:r>
              <a:rPr lang="en-US" altLang="zh-CN" sz="2000" baseline="-25000" dirty="0"/>
              <a:t>6</a:t>
            </a:r>
            <a:r>
              <a:rPr lang="en-US" altLang="zh-CN" sz="2000" dirty="0"/>
              <a:t>H</a:t>
            </a:r>
            <a:r>
              <a:rPr lang="en-US" altLang="zh-CN" sz="2000" baseline="-25000" dirty="0"/>
              <a:t>12</a:t>
            </a:r>
            <a:r>
              <a:rPr lang="en-US" altLang="zh-CN" sz="2000" dirty="0"/>
              <a:t>O</a:t>
            </a:r>
            <a:r>
              <a:rPr lang="en-US" altLang="zh-CN" sz="2000" baseline="-25000" dirty="0"/>
              <a:t>6</a:t>
            </a:r>
            <a:r>
              <a:rPr lang="en-US" altLang="zh-CN" sz="2000" dirty="0"/>
              <a:t>+6H</a:t>
            </a:r>
            <a:r>
              <a:rPr lang="en-US" altLang="zh-CN" sz="2000" baseline="-25000" dirty="0"/>
              <a:t>2</a:t>
            </a:r>
            <a:r>
              <a:rPr lang="en-US" altLang="zh-CN" sz="2000" dirty="0"/>
              <a:t>O             12H</a:t>
            </a:r>
            <a:r>
              <a:rPr lang="en-US" altLang="zh-CN" sz="2000" baseline="-25000" dirty="0"/>
              <a:t>2</a:t>
            </a:r>
            <a:r>
              <a:rPr lang="en-US" altLang="zh-CN" sz="2000" dirty="0"/>
              <a:t>+6CO</a:t>
            </a:r>
            <a:r>
              <a:rPr lang="en-US" altLang="zh-CN" sz="2000" baseline="-25000" dirty="0"/>
              <a:t>2</a:t>
            </a:r>
          </a:p>
        </p:txBody>
      </p:sp>
      <p:cxnSp>
        <p:nvCxnSpPr>
          <p:cNvPr id="3" name="直接箭头连接符 2">
            <a:extLst>
              <a:ext uri="{FF2B5EF4-FFF2-40B4-BE49-F238E27FC236}">
                <a16:creationId xmlns:a16="http://schemas.microsoft.com/office/drawing/2014/main" id="{A6AF979D-69BC-4C83-9C6F-94F3983F4475}"/>
              </a:ext>
            </a:extLst>
          </p:cNvPr>
          <p:cNvCxnSpPr>
            <a:cxnSpLocks/>
          </p:cNvCxnSpPr>
          <p:nvPr/>
        </p:nvCxnSpPr>
        <p:spPr>
          <a:xfrm>
            <a:off x="3321697" y="4516017"/>
            <a:ext cx="6531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30037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7</a:t>
            </a:fld>
            <a:endParaRPr lang="zh-CN" altLang="en-US"/>
          </a:p>
        </p:txBody>
      </p:sp>
      <p:sp>
        <p:nvSpPr>
          <p:cNvPr id="6" name="文本框 5"/>
          <p:cNvSpPr txBox="1"/>
          <p:nvPr/>
        </p:nvSpPr>
        <p:spPr>
          <a:xfrm>
            <a:off x="1039092" y="1449598"/>
            <a:ext cx="4087090" cy="584775"/>
          </a:xfrm>
          <a:prstGeom prst="rect">
            <a:avLst/>
          </a:prstGeom>
          <a:noFill/>
        </p:spPr>
        <p:txBody>
          <a:bodyPr wrap="square" rtlCol="0">
            <a:spAutoFit/>
          </a:bodyPr>
          <a:lstStyle/>
          <a:p>
            <a:r>
              <a:rPr lang="zh-CN" altLang="en-US" sz="3200" b="1" dirty="0"/>
              <a:t>光合细菌生物制氢</a:t>
            </a:r>
          </a:p>
        </p:txBody>
      </p:sp>
      <p:sp>
        <p:nvSpPr>
          <p:cNvPr id="7" name="文本框 6"/>
          <p:cNvSpPr txBox="1"/>
          <p:nvPr/>
        </p:nvSpPr>
        <p:spPr>
          <a:xfrm>
            <a:off x="1039091" y="2294777"/>
            <a:ext cx="7329054" cy="1984454"/>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产氢过程</a:t>
            </a:r>
          </a:p>
          <a:p>
            <a:pPr indent="457200">
              <a:lnSpc>
                <a:spcPct val="150000"/>
              </a:lnSpc>
            </a:pPr>
            <a:r>
              <a:rPr lang="zh-CN" altLang="en-US" sz="2000" dirty="0"/>
              <a:t>光合细菌的产氢和固氮过程是一致的，在光合细菌固氮的同时释放氢气。</a:t>
            </a:r>
            <a:endParaRPr lang="en-US" altLang="zh-CN" sz="2000" dirty="0"/>
          </a:p>
          <a:p>
            <a:pPr indent="457200">
              <a:lnSpc>
                <a:spcPct val="150000"/>
              </a:lnSpc>
            </a:pPr>
            <a:endParaRPr lang="en-US" altLang="zh-CN" sz="2000" dirty="0"/>
          </a:p>
        </p:txBody>
      </p:sp>
      <p:pic>
        <p:nvPicPr>
          <p:cNvPr id="8" name="图片 7">
            <a:extLst>
              <a:ext uri="{FF2B5EF4-FFF2-40B4-BE49-F238E27FC236}">
                <a16:creationId xmlns:a16="http://schemas.microsoft.com/office/drawing/2014/main" id="{B24D583D-783C-4B81-A356-3BF517F77B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9980" y="2238478"/>
            <a:ext cx="5841444" cy="3363514"/>
          </a:xfrm>
          <a:prstGeom prst="rect">
            <a:avLst/>
          </a:prstGeom>
        </p:spPr>
      </p:pic>
      <p:grpSp>
        <p:nvGrpSpPr>
          <p:cNvPr id="21" name="组合 20">
            <a:extLst>
              <a:ext uri="{FF2B5EF4-FFF2-40B4-BE49-F238E27FC236}">
                <a16:creationId xmlns:a16="http://schemas.microsoft.com/office/drawing/2014/main" id="{3F794317-5999-4D60-8A82-6C09938295BF}"/>
              </a:ext>
            </a:extLst>
          </p:cNvPr>
          <p:cNvGrpSpPr/>
          <p:nvPr/>
        </p:nvGrpSpPr>
        <p:grpSpPr>
          <a:xfrm>
            <a:off x="6714061" y="3105436"/>
            <a:ext cx="1904032" cy="1742196"/>
            <a:chOff x="6250923" y="3287004"/>
            <a:chExt cx="1904032" cy="1742196"/>
          </a:xfrm>
        </p:grpSpPr>
        <p:cxnSp>
          <p:nvCxnSpPr>
            <p:cNvPr id="18" name="直接箭头连接符 17">
              <a:extLst>
                <a:ext uri="{FF2B5EF4-FFF2-40B4-BE49-F238E27FC236}">
                  <a16:creationId xmlns:a16="http://schemas.microsoft.com/office/drawing/2014/main" id="{FAED3F84-C4A3-40AE-A0D8-27D8EAAA7928}"/>
                </a:ext>
              </a:extLst>
            </p:cNvPr>
            <p:cNvCxnSpPr/>
            <p:nvPr/>
          </p:nvCxnSpPr>
          <p:spPr>
            <a:xfrm flipH="1" flipV="1">
              <a:off x="6250923" y="3287004"/>
              <a:ext cx="1904032" cy="818465"/>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0" name="直接箭头连接符 19">
              <a:extLst>
                <a:ext uri="{FF2B5EF4-FFF2-40B4-BE49-F238E27FC236}">
                  <a16:creationId xmlns:a16="http://schemas.microsoft.com/office/drawing/2014/main" id="{085F2F51-B144-4222-B899-7B9574AAE427}"/>
                </a:ext>
              </a:extLst>
            </p:cNvPr>
            <p:cNvCxnSpPr/>
            <p:nvPr/>
          </p:nvCxnSpPr>
          <p:spPr>
            <a:xfrm flipH="1">
              <a:off x="6391469" y="4105469"/>
              <a:ext cx="1763486" cy="923731"/>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18597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457950" y="6356351"/>
            <a:ext cx="2057400" cy="365125"/>
          </a:xfrm>
        </p:spPr>
        <p:txBody>
          <a:bodyPr/>
          <a:lstStyle/>
          <a:p>
            <a:fld id="{3B40635E-D9AA-49BF-B20D-E22556BE8265}" type="slidenum">
              <a:rPr lang="zh-CN" altLang="en-US" smtClean="0"/>
              <a:t>8</a:t>
            </a:fld>
            <a:endParaRPr lang="zh-CN" altLang="en-US"/>
          </a:p>
        </p:txBody>
      </p:sp>
      <p:sp>
        <p:nvSpPr>
          <p:cNvPr id="6" name="文本框 5"/>
          <p:cNvSpPr txBox="1"/>
          <p:nvPr/>
        </p:nvSpPr>
        <p:spPr>
          <a:xfrm>
            <a:off x="1039092" y="1449598"/>
            <a:ext cx="4087090" cy="584775"/>
          </a:xfrm>
          <a:prstGeom prst="rect">
            <a:avLst/>
          </a:prstGeom>
          <a:noFill/>
        </p:spPr>
        <p:txBody>
          <a:bodyPr wrap="square" rtlCol="0">
            <a:spAutoFit/>
          </a:bodyPr>
          <a:lstStyle/>
          <a:p>
            <a:r>
              <a:rPr lang="zh-CN" altLang="en-US" sz="3200" b="1" dirty="0"/>
              <a:t>光合细菌生物制氢</a:t>
            </a:r>
          </a:p>
        </p:txBody>
      </p:sp>
      <p:sp>
        <p:nvSpPr>
          <p:cNvPr id="7" name="文本框 6"/>
          <p:cNvSpPr txBox="1"/>
          <p:nvPr/>
        </p:nvSpPr>
        <p:spPr>
          <a:xfrm>
            <a:off x="1039091" y="2294777"/>
            <a:ext cx="7329054" cy="2907784"/>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dirty="0">
                <a:solidFill>
                  <a:schemeClr val="tx1">
                    <a:lumMod val="75000"/>
                    <a:lumOff val="25000"/>
                  </a:schemeClr>
                </a:solidFill>
              </a:rPr>
              <a:t>条件</a:t>
            </a:r>
            <a:endParaRPr lang="en-US" altLang="zh-CN" sz="2400" b="1" dirty="0">
              <a:solidFill>
                <a:schemeClr val="tx1">
                  <a:lumMod val="75000"/>
                  <a:lumOff val="25000"/>
                </a:schemeClr>
              </a:solidFill>
            </a:endParaRPr>
          </a:p>
          <a:p>
            <a:pPr indent="457200">
              <a:lnSpc>
                <a:spcPct val="150000"/>
              </a:lnSpc>
            </a:pPr>
            <a:r>
              <a:rPr lang="zh-CN" altLang="en-US" sz="2000" dirty="0">
                <a:solidFill>
                  <a:srgbClr val="FF0000"/>
                </a:solidFill>
              </a:rPr>
              <a:t>菌种</a:t>
            </a:r>
            <a:endParaRPr lang="en-US" altLang="zh-CN" sz="2000" dirty="0">
              <a:solidFill>
                <a:srgbClr val="FF0000"/>
              </a:solidFill>
            </a:endParaRPr>
          </a:p>
          <a:p>
            <a:pPr indent="457200">
              <a:lnSpc>
                <a:spcPct val="150000"/>
              </a:lnSpc>
            </a:pPr>
            <a:r>
              <a:rPr lang="zh-CN" altLang="en-US" sz="2000" dirty="0">
                <a:solidFill>
                  <a:srgbClr val="FF0000"/>
                </a:solidFill>
              </a:rPr>
              <a:t>光照条件</a:t>
            </a:r>
            <a:endParaRPr lang="en-US" altLang="zh-CN" sz="2000" dirty="0">
              <a:solidFill>
                <a:srgbClr val="FF0000"/>
              </a:solidFill>
            </a:endParaRPr>
          </a:p>
          <a:p>
            <a:pPr indent="457200">
              <a:lnSpc>
                <a:spcPct val="150000"/>
              </a:lnSpc>
            </a:pPr>
            <a:r>
              <a:rPr lang="zh-CN" altLang="en-US" sz="2000" dirty="0"/>
              <a:t>温度</a:t>
            </a:r>
            <a:endParaRPr lang="en-US" altLang="zh-CN" sz="2000" dirty="0"/>
          </a:p>
          <a:p>
            <a:pPr indent="457200">
              <a:lnSpc>
                <a:spcPct val="150000"/>
              </a:lnSpc>
            </a:pPr>
            <a:r>
              <a:rPr lang="zh-CN" altLang="en-US" sz="2000" dirty="0"/>
              <a:t>氧气</a:t>
            </a:r>
            <a:endParaRPr lang="en-US" altLang="zh-CN" sz="2000" dirty="0"/>
          </a:p>
          <a:p>
            <a:pPr indent="457200">
              <a:lnSpc>
                <a:spcPct val="150000"/>
              </a:lnSpc>
            </a:pPr>
            <a:r>
              <a:rPr lang="zh-CN" altLang="en-US" sz="2000" dirty="0"/>
              <a:t>氮源</a:t>
            </a:r>
            <a:endParaRPr lang="en-US" altLang="zh-CN" sz="2000" dirty="0"/>
          </a:p>
        </p:txBody>
      </p:sp>
    </p:spTree>
    <p:extLst>
      <p:ext uri="{BB962C8B-B14F-4D97-AF65-F5344CB8AC3E}">
        <p14:creationId xmlns:p14="http://schemas.microsoft.com/office/powerpoint/2010/main" val="3483725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990623" y="3973803"/>
            <a:ext cx="4599296" cy="2747673"/>
          </a:xfrm>
          <a:prstGeom prst="rect">
            <a:avLst/>
          </a:prstGeom>
          <a:blipFill dpi="0" rotWithShape="1">
            <a:blip r:embed="rId3">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左右彩"/>
          <p:cNvPicPr/>
          <p:nvPr/>
        </p:nvPicPr>
        <p:blipFill>
          <a:blip r:embed="rId4">
            <a:extLst>
              <a:ext uri="{28A0092B-C50C-407E-A947-70E740481C1C}">
                <a14:useLocalDpi xmlns:a14="http://schemas.microsoft.com/office/drawing/2010/main" val="0"/>
              </a:ext>
            </a:extLst>
          </a:blip>
          <a:srcRect/>
          <a:stretch>
            <a:fillRect/>
          </a:stretch>
        </p:blipFill>
        <p:spPr bwMode="auto">
          <a:xfrm>
            <a:off x="303590" y="93390"/>
            <a:ext cx="2560320" cy="628443"/>
          </a:xfrm>
          <a:prstGeom prst="rect">
            <a:avLst/>
          </a:prstGeom>
          <a:noFill/>
          <a:ln>
            <a:noFill/>
          </a:ln>
        </p:spPr>
      </p:pic>
      <p:sp>
        <p:nvSpPr>
          <p:cNvPr id="5" name="矩形 4"/>
          <p:cNvSpPr/>
          <p:nvPr/>
        </p:nvSpPr>
        <p:spPr>
          <a:xfrm>
            <a:off x="0" y="771704"/>
            <a:ext cx="9144000" cy="142696"/>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矩形 5"/>
          <p:cNvSpPr/>
          <p:nvPr/>
        </p:nvSpPr>
        <p:spPr>
          <a:xfrm>
            <a:off x="0" y="6313489"/>
            <a:ext cx="9144000" cy="544511"/>
          </a:xfrm>
          <a:prstGeom prst="rect">
            <a:avLst/>
          </a:prstGeom>
          <a:solidFill>
            <a:srgbClr val="A60027"/>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3B40635E-D9AA-49BF-B20D-E22556BE8265}" type="slidenum">
              <a:rPr lang="zh-CN" altLang="en-US" smtClean="0"/>
              <a:t>9</a:t>
            </a:fld>
            <a:endParaRPr lang="zh-CN" altLang="en-US"/>
          </a:p>
        </p:txBody>
      </p:sp>
      <p:sp>
        <p:nvSpPr>
          <p:cNvPr id="9" name="流程图: 摘录 8"/>
          <p:cNvSpPr/>
          <p:nvPr/>
        </p:nvSpPr>
        <p:spPr>
          <a:xfrm>
            <a:off x="619739" y="1618271"/>
            <a:ext cx="303587" cy="274217"/>
          </a:xfrm>
          <a:prstGeom prst="flowChartExtract">
            <a:avLst/>
          </a:prstGeom>
          <a:solidFill>
            <a:srgbClr val="A60027"/>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 name="文本框 1"/>
          <p:cNvSpPr txBox="1"/>
          <p:nvPr/>
        </p:nvSpPr>
        <p:spPr>
          <a:xfrm>
            <a:off x="923326" y="1435594"/>
            <a:ext cx="4087090" cy="584775"/>
          </a:xfrm>
          <a:prstGeom prst="rect">
            <a:avLst/>
          </a:prstGeom>
          <a:noFill/>
        </p:spPr>
        <p:txBody>
          <a:bodyPr wrap="square" rtlCol="0">
            <a:spAutoFit/>
          </a:bodyPr>
          <a:lstStyle/>
          <a:p>
            <a:r>
              <a:rPr lang="zh-CN" altLang="en-US" sz="3200" b="1" dirty="0"/>
              <a:t>应用前景</a:t>
            </a:r>
          </a:p>
        </p:txBody>
      </p:sp>
      <p:pic>
        <p:nvPicPr>
          <p:cNvPr id="10" name="图片 9" descr="屏幕剪辑"/>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962" y="2197105"/>
            <a:ext cx="6862548" cy="3692868"/>
          </a:xfrm>
          <a:prstGeom prst="rect">
            <a:avLst/>
          </a:prstGeom>
        </p:spPr>
      </p:pic>
      <p:pic>
        <p:nvPicPr>
          <p:cNvPr id="13" name="图片 12" descr="屏幕剪辑"/>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1909" y="2521244"/>
            <a:ext cx="4572091" cy="511257"/>
          </a:xfrm>
          <a:prstGeom prst="rect">
            <a:avLst/>
          </a:prstGeom>
        </p:spPr>
      </p:pic>
      <p:pic>
        <p:nvPicPr>
          <p:cNvPr id="16" name="图片 15" descr="屏幕剪辑"/>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909" y="3347998"/>
            <a:ext cx="4572337" cy="449069"/>
          </a:xfrm>
          <a:prstGeom prst="rect">
            <a:avLst/>
          </a:prstGeom>
        </p:spPr>
      </p:pic>
      <p:pic>
        <p:nvPicPr>
          <p:cNvPr id="18" name="图片 17" descr="屏幕剪辑"/>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1909" y="3989665"/>
            <a:ext cx="4544291" cy="696977"/>
          </a:xfrm>
          <a:prstGeom prst="rect">
            <a:avLst/>
          </a:prstGeom>
        </p:spPr>
      </p:pic>
    </p:spTree>
    <p:extLst>
      <p:ext uri="{BB962C8B-B14F-4D97-AF65-F5344CB8AC3E}">
        <p14:creationId xmlns:p14="http://schemas.microsoft.com/office/powerpoint/2010/main" val="372236817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1542</TotalTime>
  <Words>1478</Words>
  <Application>Microsoft Office PowerPoint</Application>
  <PresentationFormat>全屏显示(4:3)</PresentationFormat>
  <Paragraphs>123</Paragraphs>
  <Slides>16</Slides>
  <Notes>10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等线</vt:lpstr>
      <vt:lpstr>等线 Light</vt:lpstr>
      <vt:lpstr>黑体</vt:lpstr>
      <vt:lpstr>楷体</vt:lpstr>
      <vt:lpstr>宋体</vt:lpstr>
      <vt:lpstr>Arial</vt:lpstr>
      <vt:lpstr>Calibri</vt:lpstr>
      <vt:lpstr>Times New Roman</vt:lpstr>
      <vt:lpstr>Office 主题​​</vt:lpstr>
      <vt:lpstr>光合细菌生物制氢及其应用展望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陈冉</dc:creator>
  <cp:lastModifiedBy>lenovo</cp:lastModifiedBy>
  <cp:revision>119</cp:revision>
  <dcterms:created xsi:type="dcterms:W3CDTF">2018-03-07T03:20:41Z</dcterms:created>
  <dcterms:modified xsi:type="dcterms:W3CDTF">2018-05-29T09:04:08Z</dcterms:modified>
</cp:coreProperties>
</file>