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9" r:id="rId4"/>
    <p:sldId id="275" r:id="rId6"/>
    <p:sldId id="257" r:id="rId7"/>
    <p:sldId id="260" r:id="rId8"/>
    <p:sldId id="273" r:id="rId9"/>
    <p:sldId id="267" r:id="rId10"/>
    <p:sldId id="274" r:id="rId11"/>
    <p:sldId id="276" r:id="rId12"/>
    <p:sldId id="268" r:id="rId13"/>
    <p:sldId id="269" r:id="rId1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rot="2700000">
            <a:off x="4080481" y="1406149"/>
            <a:ext cx="4062512" cy="4062512"/>
          </a:xfrm>
          <a:prstGeom prst="rect">
            <a:avLst/>
          </a:prstGeom>
          <a:solidFill>
            <a:srgbClr val="26334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rot="2700000">
            <a:off x="4198918" y="1529406"/>
            <a:ext cx="3816000" cy="3816000"/>
          </a:xfrm>
          <a:prstGeom prst="rect">
            <a:avLst/>
          </a:prstGeom>
          <a:noFill/>
          <a:ln w="88900">
            <a:solidFill>
              <a:srgbClr val="D0EA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3861716" y="1198111"/>
            <a:ext cx="4478585" cy="4478585"/>
          </a:xfrm>
          <a:prstGeom prst="rect">
            <a:avLst/>
          </a:prstGeom>
          <a:noFill/>
          <a:ln w="952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3676990" y="1007476"/>
            <a:ext cx="4859856" cy="4859856"/>
          </a:xfrm>
          <a:prstGeom prst="rect">
            <a:avLst/>
          </a:prstGeom>
          <a:noFill/>
          <a:ln w="952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3047533" y="383930"/>
            <a:ext cx="6106950" cy="6106950"/>
          </a:xfrm>
          <a:prstGeom prst="rect">
            <a:avLst/>
          </a:prstGeom>
          <a:noFill/>
          <a:ln w="952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924276" y="3425484"/>
            <a:ext cx="4320000" cy="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806423" y="1889995"/>
            <a:ext cx="2589170" cy="1631216"/>
          </a:xfrm>
          <a:prstGeom prst="rect">
            <a:avLst/>
          </a:prstGeom>
          <a:noFill/>
        </p:spPr>
        <p:txBody>
          <a:bodyPr wrap="none" rtlCol="0">
            <a:spAutoFit/>
          </a:bodyPr>
          <a:lstStyle/>
          <a:p>
            <a:r>
              <a:rPr lang="en-US" altLang="zh-CN" sz="10000" dirty="0" smtClean="0">
                <a:solidFill>
                  <a:schemeClr val="bg1"/>
                </a:solidFill>
                <a:latin typeface="华文宋体" panose="02010600040101010101" pitchFamily="2" charset="-122"/>
                <a:ea typeface="华文宋体" panose="02010600040101010101" pitchFamily="2" charset="-122"/>
              </a:rPr>
              <a:t>2017</a:t>
            </a:r>
            <a:endParaRPr lang="zh-CN" altLang="en-US" sz="10000" dirty="0">
              <a:solidFill>
                <a:schemeClr val="bg1"/>
              </a:solidFill>
              <a:latin typeface="华文宋体" panose="02010600040101010101" pitchFamily="2" charset="-122"/>
              <a:ea typeface="华文宋体" panose="02010600040101010101" pitchFamily="2" charset="-122"/>
            </a:endParaRPr>
          </a:p>
        </p:txBody>
      </p:sp>
      <p:sp>
        <p:nvSpPr>
          <p:cNvPr id="2" name="标题 1"/>
          <p:cNvSpPr>
            <a:spLocks noGrp="1"/>
          </p:cNvSpPr>
          <p:nvPr>
            <p:ph type="ctrTitle"/>
          </p:nvPr>
        </p:nvSpPr>
        <p:spPr>
          <a:xfrm>
            <a:off x="3817257" y="3521211"/>
            <a:ext cx="4557486" cy="594990"/>
          </a:xfrm>
        </p:spPr>
        <p:txBody>
          <a:bodyPr anchor="ctr">
            <a:normAutofit/>
          </a:bodyPr>
          <a:lstStyle>
            <a:lvl1pPr algn="ctr">
              <a:defRPr sz="2400">
                <a:solidFill>
                  <a:schemeClr val="bg1"/>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hasCustomPrompt="1"/>
          </p:nvPr>
        </p:nvSpPr>
        <p:spPr>
          <a:xfrm>
            <a:off x="4796407" y="4295360"/>
            <a:ext cx="2599186" cy="886240"/>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矩形 5"/>
          <p:cNvSpPr>
            <a:spLocks noChangeAspect="1"/>
          </p:cNvSpPr>
          <p:nvPr/>
        </p:nvSpPr>
        <p:spPr>
          <a:xfrm rot="2700000">
            <a:off x="5843334" y="276401"/>
            <a:ext cx="540000" cy="540000"/>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7217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65450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838200" y="1213945"/>
            <a:ext cx="10515600" cy="4890217"/>
          </a:xfrm>
        </p:spPr>
        <p:txBody>
          <a:bodyPr anchor="ctr">
            <a:normAutofit/>
          </a:bodyPr>
          <a:lstStyle>
            <a:lvl1pPr marL="0" indent="0">
              <a:lnSpc>
                <a:spcPct val="120000"/>
              </a:lnSpc>
              <a:buNone/>
              <a:defRPr sz="2000">
                <a:solidFill>
                  <a:srgbClr val="2F2637"/>
                </a:solidFill>
              </a:defRPr>
            </a:lvl1pPr>
          </a:lstStyle>
          <a:p>
            <a:pPr lvl="0"/>
            <a:r>
              <a:rPr lang="zh-CN" altLang="en-US" dirty="0" smtClean="0"/>
              <a:t>单击此处编辑母版文本样式</a:t>
            </a:r>
            <a:endParaRPr lang="zh-CN"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a:spLocks noChangeAspect="1"/>
          </p:cNvSpPr>
          <p:nvPr/>
        </p:nvSpPr>
        <p:spPr>
          <a:xfrm rot="2700000">
            <a:off x="5843334" y="276401"/>
            <a:ext cx="540000" cy="540000"/>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7217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65450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838200" y="733753"/>
            <a:ext cx="10515600" cy="1325563"/>
          </a:xfrm>
        </p:spPr>
        <p:txBody>
          <a:bodyPr/>
          <a:lstStyle>
            <a:lvl1pPr algn="ctr">
              <a:defRPr>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38200" y="2238703"/>
            <a:ext cx="10515600" cy="3938260"/>
          </a:xfrm>
        </p:spPr>
        <p:txBody>
          <a:bodyPr anchor="ctr">
            <a:normAutofit/>
          </a:bodyPr>
          <a:lstStyle>
            <a:lvl1pPr marL="0" indent="0">
              <a:lnSpc>
                <a:spcPct val="120000"/>
              </a:lnSpc>
              <a:buNone/>
              <a:defRPr sz="2000">
                <a:solidFill>
                  <a:srgbClr val="2F2637"/>
                </a:solidFill>
              </a:defRPr>
            </a:lvl1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直角三角形 6"/>
          <p:cNvSpPr/>
          <p:nvPr/>
        </p:nvSpPr>
        <p:spPr>
          <a:xfrm rot="16200000" flipV="1">
            <a:off x="0" y="1942644"/>
            <a:ext cx="4910666" cy="4910666"/>
          </a:xfrm>
          <a:prstGeom prst="rtTriangle">
            <a:avLst/>
          </a:prstGeom>
          <a:blipFill dpi="0" rotWithShape="0">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rot="2700000">
            <a:off x="2370628" y="1832881"/>
            <a:ext cx="3221410" cy="3221410"/>
          </a:xfrm>
          <a:prstGeom prst="rect">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5400000">
            <a:off x="0" y="-1"/>
            <a:ext cx="4910666" cy="4910666"/>
          </a:xfrm>
          <a:prstGeom prst="rtTriangle">
            <a:avLst/>
          </a:prstGeom>
          <a:blipFill dpi="0" rotWithShape="0">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6200000" flipV="1">
            <a:off x="742005" y="2684649"/>
            <a:ext cx="3426656" cy="4910666"/>
          </a:xfrm>
          <a:custGeom>
            <a:avLst/>
            <a:gdLst>
              <a:gd name="connsiteX0" fmla="*/ 3426656 w 3426656"/>
              <a:gd name="connsiteY0" fmla="*/ 3426656 h 4910666"/>
              <a:gd name="connsiteX1" fmla="*/ 0 w 3426656"/>
              <a:gd name="connsiteY1" fmla="*/ 0 h 4910666"/>
              <a:gd name="connsiteX2" fmla="*/ 0 w 3426656"/>
              <a:gd name="connsiteY2" fmla="*/ 4910666 h 4910666"/>
              <a:gd name="connsiteX3" fmla="*/ 1942645 w 3426656"/>
              <a:gd name="connsiteY3" fmla="*/ 4910666 h 4910666"/>
            </a:gdLst>
            <a:ahLst/>
            <a:cxnLst>
              <a:cxn ang="0">
                <a:pos x="connsiteX0" y="connsiteY0"/>
              </a:cxn>
              <a:cxn ang="0">
                <a:pos x="connsiteX1" y="connsiteY1"/>
              </a:cxn>
              <a:cxn ang="0">
                <a:pos x="connsiteX2" y="connsiteY2"/>
              </a:cxn>
              <a:cxn ang="0">
                <a:pos x="connsiteX3" y="connsiteY3"/>
              </a:cxn>
            </a:cxnLst>
            <a:rect l="l" t="t" r="r" b="b"/>
            <a:pathLst>
              <a:path w="3426656" h="4910666">
                <a:moveTo>
                  <a:pt x="3426656" y="3426656"/>
                </a:moveTo>
                <a:lnTo>
                  <a:pt x="0" y="0"/>
                </a:lnTo>
                <a:lnTo>
                  <a:pt x="0" y="4910666"/>
                </a:lnTo>
                <a:lnTo>
                  <a:pt x="1942645" y="4910666"/>
                </a:lnTo>
                <a:close/>
              </a:path>
            </a:pathLst>
          </a:custGeom>
          <a:solidFill>
            <a:srgbClr val="26334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a:off x="-2" y="-1"/>
            <a:ext cx="4910666" cy="4910666"/>
          </a:xfrm>
          <a:prstGeom prst="rtTriangle">
            <a:avLst/>
          </a:prstGeom>
          <a:solidFill>
            <a:srgbClr val="26334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6614116" y="1638300"/>
            <a:ext cx="4472984" cy="1974506"/>
          </a:xfrm>
        </p:spPr>
        <p:txBody>
          <a:bodyPr anchor="b">
            <a:normAutofit/>
          </a:bodyPr>
          <a:lstStyle>
            <a:lvl1pPr>
              <a:defRPr sz="4800">
                <a:solidFill>
                  <a:schemeClr val="tx1"/>
                </a:solidFill>
              </a:defRPr>
            </a:lvl1pPr>
          </a:lstStyle>
          <a:p>
            <a:r>
              <a:rPr lang="zh-CN" altLang="en-US" dirty="0" smtClean="0"/>
              <a:t>编辑标题</a:t>
            </a:r>
            <a:endParaRPr lang="zh-CN" altLang="en-US" dirty="0"/>
          </a:p>
        </p:txBody>
      </p:sp>
      <p:sp>
        <p:nvSpPr>
          <p:cNvPr id="3" name="文本占位符 2"/>
          <p:cNvSpPr>
            <a:spLocks noGrp="1"/>
          </p:cNvSpPr>
          <p:nvPr>
            <p:ph type="body" idx="1"/>
          </p:nvPr>
        </p:nvSpPr>
        <p:spPr>
          <a:xfrm>
            <a:off x="6614116" y="3639794"/>
            <a:ext cx="4472984" cy="1270871"/>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日期占位符 3"/>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a:spLocks noChangeAspect="1"/>
          </p:cNvSpPr>
          <p:nvPr/>
        </p:nvSpPr>
        <p:spPr>
          <a:xfrm rot="2700000">
            <a:off x="5843334" y="276401"/>
            <a:ext cx="540000" cy="540000"/>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V="1">
            <a:off x="17217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65450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838200" y="733708"/>
            <a:ext cx="10515600" cy="1325563"/>
          </a:xfrm>
        </p:spPr>
        <p:txBody>
          <a:bodyPr/>
          <a:lstStyle>
            <a:lvl1pPr algn="ctr">
              <a:defRPr>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838200" y="2246577"/>
            <a:ext cx="5181600" cy="3930386"/>
          </a:xfrm>
        </p:spPr>
        <p:txBody>
          <a:bodyPr anchor="ctr">
            <a:normAutofit/>
          </a:bodyPr>
          <a:lstStyle>
            <a:lvl1pPr marL="0" indent="0">
              <a:lnSpc>
                <a:spcPct val="120000"/>
              </a:lnSpc>
              <a:buNone/>
              <a:defRPr sz="2000">
                <a:solidFill>
                  <a:srgbClr val="2F2637"/>
                </a:solidFill>
              </a:defRPr>
            </a:lvl1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p:nvPr>
        </p:nvSpPr>
        <p:spPr>
          <a:xfrm>
            <a:off x="6172200" y="2246577"/>
            <a:ext cx="5181600" cy="3930386"/>
          </a:xfrm>
        </p:spPr>
        <p:txBody>
          <a:bodyPr anchor="ctr">
            <a:normAutofit/>
          </a:bodyPr>
          <a:lstStyle>
            <a:lvl1pPr marL="0" indent="0">
              <a:lnSpc>
                <a:spcPct val="120000"/>
              </a:lnSpc>
              <a:buNone/>
              <a:defRPr sz="2000">
                <a:solidFill>
                  <a:srgbClr val="2F2637"/>
                </a:solidFill>
              </a:defRPr>
            </a:lvl1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75373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641599"/>
            <a:ext cx="5157787" cy="3548063"/>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75373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641599"/>
            <a:ext cx="5183188" cy="35480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rot="2700000">
            <a:off x="4080481" y="1406149"/>
            <a:ext cx="4062512" cy="4062512"/>
          </a:xfrm>
          <a:prstGeom prst="rect">
            <a:avLst/>
          </a:prstGeom>
          <a:solidFill>
            <a:srgbClr val="26334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rot="2700000">
            <a:off x="4198918" y="1529406"/>
            <a:ext cx="3816000" cy="3816000"/>
          </a:xfrm>
          <a:prstGeom prst="rect">
            <a:avLst/>
          </a:prstGeom>
          <a:noFill/>
          <a:ln w="88900">
            <a:solidFill>
              <a:srgbClr val="D0EA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3861716" y="1198111"/>
            <a:ext cx="4478585" cy="4478585"/>
          </a:xfrm>
          <a:prstGeom prst="rect">
            <a:avLst/>
          </a:prstGeom>
          <a:noFill/>
          <a:ln w="9525">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3676990" y="1007476"/>
            <a:ext cx="4859856" cy="4859856"/>
          </a:xfrm>
          <a:prstGeom prst="rect">
            <a:avLst/>
          </a:prstGeom>
          <a:noFill/>
          <a:ln w="9525">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3047533" y="383930"/>
            <a:ext cx="6106950" cy="6106950"/>
          </a:xfrm>
          <a:prstGeom prst="rect">
            <a:avLst/>
          </a:prstGeom>
          <a:noFill/>
          <a:ln w="9525">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924276" y="3425484"/>
            <a:ext cx="4320000" cy="0"/>
          </a:xfrm>
          <a:prstGeom prst="line">
            <a:avLst/>
          </a:prstGeom>
          <a:ln>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196853" y="3796593"/>
            <a:ext cx="1774845" cy="1107996"/>
          </a:xfrm>
          <a:prstGeom prst="rect">
            <a:avLst/>
          </a:prstGeom>
          <a:noFill/>
        </p:spPr>
        <p:txBody>
          <a:bodyPr wrap="none" rtlCol="0">
            <a:spAutoFit/>
          </a:bodyPr>
          <a:lstStyle/>
          <a:p>
            <a:r>
              <a:rPr lang="en-US" altLang="zh-CN" sz="6600" dirty="0" smtClean="0">
                <a:solidFill>
                  <a:schemeClr val="bg1"/>
                </a:solidFill>
                <a:latin typeface="华文宋体" panose="02010600040101010101" pitchFamily="2" charset="-122"/>
                <a:ea typeface="华文宋体" panose="02010600040101010101" pitchFamily="2" charset="-122"/>
              </a:rPr>
              <a:t>2017</a:t>
            </a:r>
            <a:endParaRPr lang="zh-CN" altLang="en-US" sz="6600" dirty="0">
              <a:solidFill>
                <a:schemeClr val="bg1"/>
              </a:solidFill>
              <a:latin typeface="华文宋体" panose="02010600040101010101" pitchFamily="2" charset="-122"/>
              <a:ea typeface="华文宋体" panose="02010600040101010101" pitchFamily="2" charset="-122"/>
            </a:endParaRPr>
          </a:p>
        </p:txBody>
      </p:sp>
      <p:sp>
        <p:nvSpPr>
          <p:cNvPr id="2" name="标题 1"/>
          <p:cNvSpPr>
            <a:spLocks noGrp="1"/>
          </p:cNvSpPr>
          <p:nvPr>
            <p:ph type="title" hasCustomPrompt="1"/>
          </p:nvPr>
        </p:nvSpPr>
        <p:spPr>
          <a:xfrm>
            <a:off x="3947724" y="1961696"/>
            <a:ext cx="4296552" cy="1325563"/>
          </a:xfrm>
        </p:spPr>
        <p:txBody>
          <a:bodyPr anchor="b"/>
          <a:lstStyle>
            <a:lvl1pPr algn="ctr">
              <a:defRPr b="1">
                <a:solidFill>
                  <a:schemeClr val="bg1"/>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8E5CD16-7EA0-42F6-B108-8DF75FE7305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9D38BD-3D9B-430D-B46E-4DB6383844B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5CD16-7EA0-42F6-B108-8DF75FE73057}" type="slidenum">
              <a:rPr lang="zh-CN" altLang="en-US" smtClean="0"/>
            </a:fld>
            <a:endParaRPr lang="zh-CN" altLang="en-US"/>
          </a:p>
        </p:txBody>
      </p:sp>
      <p:sp>
        <p:nvSpPr>
          <p:cNvPr id="5" name="矩形 4"/>
          <p:cNvSpPr>
            <a:spLocks noChangeAspect="1"/>
          </p:cNvSpPr>
          <p:nvPr/>
        </p:nvSpPr>
        <p:spPr>
          <a:xfrm rot="2700000">
            <a:off x="5843334" y="276401"/>
            <a:ext cx="540000" cy="540000"/>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7217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654500" y="546401"/>
            <a:ext cx="5400000" cy="1"/>
          </a:xfrm>
          <a:prstGeom prst="line">
            <a:avLst/>
          </a:prstGeom>
          <a:ln>
            <a:solidFill>
              <a:srgbClr val="2F2637"/>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lstStyle>
            <a:lvl1pPr>
              <a:defRPr sz="32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chor="ctr">
            <a:normAutofit/>
          </a:bodyPr>
          <a:lstStyle>
            <a:lvl1pPr marL="0" indent="0">
              <a:lnSpc>
                <a:spcPct val="120000"/>
              </a:lnSpc>
              <a:buNone/>
              <a:defRPr sz="2000">
                <a:solidFill>
                  <a:srgbClr val="2F2637"/>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029370" y="365125"/>
            <a:ext cx="1324429" cy="5811838"/>
          </a:xfrm>
        </p:spPr>
        <p:txBody>
          <a:bodyPr vert="eaVert">
            <a:normAutofit/>
          </a:bodyPr>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838199" y="365125"/>
            <a:ext cx="8987971"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9D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79D38BD-3D9B-430D-B46E-4DB6383844B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28E5CD16-7EA0-42F6-B108-8DF75FE73057}" type="slidenum">
              <a:rPr lang="zh-CN" altLang="en-US" smtClean="0"/>
            </a:fld>
            <a:endParaRPr lang="zh-CN" altLang="en-US"/>
          </a:p>
        </p:txBody>
      </p:sp>
      <p:sp>
        <p:nvSpPr>
          <p:cNvPr id="7"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tags" Target="../tags/tag5.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2.xml"/><Relationship Id="rId2" Type="http://schemas.openxmlformats.org/officeDocument/2006/relationships/image" Target="../media/image8.jpe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b812c8fcc3cec3fda890e041d388d43f87942753"/>
          <p:cNvPicPr>
            <a:picLocks noChangeAspect="1"/>
          </p:cNvPicPr>
          <p:nvPr/>
        </p:nvPicPr>
        <p:blipFill>
          <a:blip r:embed="rId1"/>
          <a:stretch>
            <a:fillRect/>
          </a:stretch>
        </p:blipFill>
        <p:spPr>
          <a:xfrm rot="2700000">
            <a:off x="4088765" y="1333500"/>
            <a:ext cx="3999865" cy="4004945"/>
          </a:xfrm>
          <a:prstGeom prst="rect">
            <a:avLst/>
          </a:prstGeom>
        </p:spPr>
      </p:pic>
      <p:sp>
        <p:nvSpPr>
          <p:cNvPr id="2" name="标题 1"/>
          <p:cNvSpPr>
            <a:spLocks noGrp="1"/>
          </p:cNvSpPr>
          <p:nvPr>
            <p:ph type="ctrTitle"/>
          </p:nvPr>
        </p:nvSpPr>
        <p:spPr>
          <a:xfrm>
            <a:off x="3810272" y="2809376"/>
            <a:ext cx="4557486" cy="594990"/>
          </a:xfrm>
        </p:spPr>
        <p:txBody>
          <a:bodyPr>
            <a:noAutofit/>
          </a:bodyPr>
          <a:p>
            <a:r>
              <a:rPr lang="zh-CN" altLang="en-US" sz="4800">
                <a:solidFill>
                  <a:schemeClr val="tx1"/>
                </a:solidFill>
                <a:effectLst>
                  <a:outerShdw blurRad="38100" dist="19050" dir="2700000" algn="tl" rotWithShape="0">
                    <a:schemeClr val="dk1">
                      <a:alpha val="40000"/>
                    </a:schemeClr>
                  </a:outerShdw>
                </a:effectLst>
              </a:rPr>
              <a:t>沃尔巴克氏体</a:t>
            </a:r>
            <a:endParaRPr lang="zh-CN" altLang="en-US" sz="4800">
              <a:solidFill>
                <a:schemeClr val="tx1"/>
              </a:solidFill>
              <a:effectLst>
                <a:outerShdw blurRad="38100" dist="19050" dir="2700000" algn="tl" rotWithShape="0">
                  <a:schemeClr val="dk1">
                    <a:alpha val="40000"/>
                  </a:schemeClr>
                </a:outerShdw>
              </a:effectLst>
            </a:endParaRPr>
          </a:p>
        </p:txBody>
      </p:sp>
      <p:sp>
        <p:nvSpPr>
          <p:cNvPr id="3" name="副标题 2"/>
          <p:cNvSpPr>
            <a:spLocks noGrp="1"/>
          </p:cNvSpPr>
          <p:nvPr>
            <p:ph type="subTitle" idx="1"/>
          </p:nvPr>
        </p:nvSpPr>
        <p:spPr>
          <a:xfrm>
            <a:off x="6090920" y="3404235"/>
            <a:ext cx="2828290" cy="886460"/>
          </a:xfrm>
        </p:spPr>
        <p:txBody>
          <a:bodyPr>
            <a:scene3d>
              <a:camera prst="orthographicFront"/>
              <a:lightRig rig="threePt" dir="t"/>
            </a:scene3d>
          </a:bodyPr>
          <a:p>
            <a:r>
              <a:rPr lang="en-US" altLang="zh-CN" sz="2800">
                <a:solidFill>
                  <a:schemeClr val="tx1"/>
                </a:solidFill>
                <a:effectLst>
                  <a:outerShdw blurRad="38100" dist="19050" dir="2700000" algn="tl" rotWithShape="0">
                    <a:schemeClr val="dk1">
                      <a:alpha val="40000"/>
                    </a:schemeClr>
                  </a:outerShdw>
                </a:effectLst>
              </a:rPr>
              <a:t>——</a:t>
            </a:r>
            <a:r>
              <a:rPr lang="zh-CN" altLang="en-US" sz="2800">
                <a:solidFill>
                  <a:schemeClr val="tx1"/>
                </a:solidFill>
                <a:effectLst>
                  <a:outerShdw blurRad="38100" dist="19050" dir="2700000" algn="tl" rotWithShape="0">
                    <a:schemeClr val="dk1">
                      <a:alpha val="40000"/>
                    </a:schemeClr>
                  </a:outerShdw>
                </a:effectLst>
              </a:rPr>
              <a:t>微生物木马</a:t>
            </a:r>
            <a:endParaRPr lang="zh-CN" altLang="en-US" sz="28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525145" y="226695"/>
            <a:ext cx="2202180" cy="368300"/>
          </a:xfrm>
          <a:prstGeom prst="rect">
            <a:avLst/>
          </a:prstGeom>
          <a:noFill/>
        </p:spPr>
        <p:txBody>
          <a:bodyPr wrap="none" rtlCol="0">
            <a:spAutoFit/>
          </a:bodyPr>
          <a:p>
            <a:r>
              <a:rPr lang="zh-CN" altLang="en-US"/>
              <a:t>张露之 </a:t>
            </a:r>
            <a:r>
              <a:rPr lang="en-US" altLang="zh-CN"/>
              <a:t>2015200699</a:t>
            </a:r>
            <a:endParaRPr lang="en-US" altLang="zh-CN"/>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参考文献</a:t>
            </a:r>
            <a:endParaRPr lang="zh-CN" altLang="en-US" dirty="0"/>
          </a:p>
        </p:txBody>
      </p:sp>
      <p:sp>
        <p:nvSpPr>
          <p:cNvPr id="5" name="内容占位符 4"/>
          <p:cNvSpPr>
            <a:spLocks noGrp="1"/>
          </p:cNvSpPr>
          <p:nvPr>
            <p:ph idx="1"/>
          </p:nvPr>
        </p:nvSpPr>
        <p:spPr/>
        <p:txBody>
          <a:bodyPr>
            <a:normAutofit fontScale="70000"/>
          </a:bodyPr>
          <a:lstStyle/>
          <a:p>
            <a:r>
              <a:rPr lang="en-US" altLang="zh-CN" dirty="0"/>
              <a:t>[1] Hertig M，Wolbach SB. Studies on rickettsia like micro-organisms in insects［J］. J Med Res，1924，44（3）：329-374</a:t>
            </a:r>
            <a:endParaRPr lang="en-US" altLang="zh-CN" dirty="0"/>
          </a:p>
          <a:p>
            <a:r>
              <a:rPr lang="en-US" altLang="zh-CN" dirty="0"/>
              <a:t>[2] Yen JH,Barr AR. The etiological agent of cytoplasmic incompatibility in Culex pipiens［J］.J Invertebr Pathol，1973，22（2）：242-250.</a:t>
            </a:r>
            <a:endParaRPr lang="en-US" altLang="zh-CN" dirty="0"/>
          </a:p>
          <a:p>
            <a:r>
              <a:rPr lang="en-US" altLang="zh-CN" dirty="0"/>
              <a:t>[3]潘晓玲，刘起勇，奚志勇.基于昆虫共生菌沃尔巴克氏体的蚊 媒和蚊媒病控制研究进展［J］.中国媒介生物学及控制杂志， 2014，25（1）：1-7.</a:t>
            </a:r>
            <a:endParaRPr lang="en-US" altLang="zh-CN" dirty="0"/>
          </a:p>
          <a:p>
            <a:r>
              <a:rPr lang="en-US" altLang="zh-CN" dirty="0"/>
              <a:t>[4]李永军,刘起勇,奚志勇. 应用沃尔巴克氏体通过种群替换阻断蚊媒病的传播[J]. 中国媒介生物学及控制杂志,2015,01:11-15.</a:t>
            </a:r>
            <a:endParaRPr lang="en-US" altLang="zh-CN" dirty="0"/>
          </a:p>
          <a:p>
            <a:r>
              <a:rPr lang="en-US" altLang="zh-CN" dirty="0"/>
              <a:t>[5]刘梅,杨光友. 人和动物丝虫共生菌——沃尔巴克氏体研究进展[J]. 动物医学</a:t>
            </a:r>
            <a:r>
              <a:rPr lang="zh-CN" altLang="en-US" dirty="0"/>
              <a:t>进</a:t>
            </a:r>
            <a:r>
              <a:rPr lang="en-US" altLang="zh-CN" dirty="0"/>
              <a:t>展,2015,04:87-91.</a:t>
            </a:r>
            <a:endParaRPr lang="en-US" altLang="zh-CN" dirty="0"/>
          </a:p>
          <a:p>
            <a:r>
              <a:rPr lang="en-US" altLang="zh-CN" dirty="0"/>
              <a:t>[6]Itsanun Wiwatanaratanabutr,Chongxing Zhang. Wolbachia infections in mosquitoes and their predators inhabiting rice field communities in Thailand and China[J]. Acta Tropica,2016,</a:t>
            </a:r>
            <a:endParaRPr lang="en-US" altLang="zh-CN" dirty="0"/>
          </a:p>
          <a:p>
            <a:r>
              <a:rPr lang="en-US" altLang="zh-CN" dirty="0"/>
              <a:t>[7]Gerald Baldridge,LeeAnn Higgins,Bruce Witthuhn,Todd Markowski,Abigail Baldridge,Anibal Armien,Ann Fallon. Proteomic analysis of a mosquito host cell response to persistent Wolbachia infection[J]. Research in Microbiology,2017,</a:t>
            </a:r>
            <a:endParaRPr lang="en-US" altLang="zh-CN" dirty="0"/>
          </a:p>
          <a:p>
            <a:endParaRPr lang="en-US" altLang="zh-CN" dirty="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5086350" y="2829560"/>
            <a:ext cx="2019300" cy="1198880"/>
          </a:xfrm>
          <a:prstGeom prst="rect">
            <a:avLst/>
          </a:prstGeom>
          <a:noFill/>
          <a:ln>
            <a:noFill/>
          </a:ln>
        </p:spPr>
        <p:txBody>
          <a:bodyPr wrap="none" rtlCol="0" anchor="t">
            <a:spAutoFit/>
          </a:bodyPr>
          <a:p>
            <a:pPr algn="ct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谢谢</a:t>
            </a:r>
            <a:endPar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9470" y="6181090"/>
            <a:ext cx="8955405" cy="988060"/>
          </a:xfrm>
        </p:spPr>
        <p:txBody>
          <a:bodyPr/>
          <a:lstStyle/>
          <a:p>
            <a:r>
              <a:rPr lang="en-US" altLang="zh-CN" sz="2000" dirty="0"/>
              <a:t>PS</a:t>
            </a:r>
            <a:r>
              <a:rPr lang="zh-CN" altLang="en-US" sz="2000" dirty="0"/>
              <a:t>：登革热（dengue fever）是登革病毒经蚊媒传播引起的急性虫媒传染病。</a:t>
            </a:r>
            <a:endParaRPr lang="zh-CN" altLang="en-US" sz="2000" dirty="0"/>
          </a:p>
        </p:txBody>
      </p:sp>
      <p:sp>
        <p:nvSpPr>
          <p:cNvPr id="3" name="文本占位符 2"/>
          <p:cNvSpPr>
            <a:spLocks noGrp="1"/>
          </p:cNvSpPr>
          <p:nvPr>
            <p:ph type="body" sz="half" idx="2"/>
          </p:nvPr>
        </p:nvSpPr>
        <p:spPr>
          <a:xfrm>
            <a:off x="839470" y="1414145"/>
            <a:ext cx="4164965" cy="4455160"/>
          </a:xfrm>
        </p:spPr>
        <p:txBody>
          <a:bodyPr>
            <a:normAutofit lnSpcReduction="20000"/>
          </a:bodyPr>
          <a:lstStyle/>
          <a:p>
            <a:r>
              <a:rPr lang="en-US" altLang="zh-CN" dirty="0"/>
              <a:t>2014年，广东省爆发了中国历史上最严重的登革热疫情，到11月2日为止确诊病例43010例，超过历史病例总和。虽然入冬以来疫情已经趋于稳定，但是依然有卷土重来的可能——为此，广州市在2015年春季在南沙区沙仔岛试验了一种新的控制方式：放蚊子。</a:t>
            </a:r>
            <a:endParaRPr lang="en-US" altLang="zh-CN" dirty="0"/>
          </a:p>
          <a:p>
            <a:endParaRPr lang="en-US" altLang="zh-CN" dirty="0"/>
          </a:p>
          <a:p>
            <a:endParaRPr lang="en-US" altLang="zh-CN" dirty="0" smtClean="0"/>
          </a:p>
          <a:p>
            <a:endParaRPr lang="en-US" altLang="zh-CN" dirty="0"/>
          </a:p>
          <a:p>
            <a:endParaRPr lang="en-US" altLang="zh-CN" dirty="0"/>
          </a:p>
        </p:txBody>
      </p:sp>
      <p:pic>
        <p:nvPicPr>
          <p:cNvPr id="6" name="图片占位符 5"/>
          <p:cNvPicPr>
            <a:picLocks noGrp="1" noChangeAspect="1"/>
          </p:cNvPicPr>
          <p:nvPr>
            <p:ph type="pic" idx="1"/>
          </p:nvPr>
        </p:nvPicPr>
        <p:blipFill>
          <a:blip r:embed="rId1" cstate="print">
            <a:extLst>
              <a:ext uri="{28A0092B-C50C-407E-A947-70E740481C1C}">
                <a14:useLocalDpi xmlns:a14="http://schemas.microsoft.com/office/drawing/2010/main" val="0"/>
              </a:ext>
            </a:extLst>
          </a:blip>
          <a:srcRect/>
          <a:stretch>
            <a:fillRect/>
          </a:stretch>
        </p:blipFill>
        <p:spPr/>
      </p:pic>
      <p:sp>
        <p:nvSpPr>
          <p:cNvPr id="4" name="文本框 3"/>
          <p:cNvSpPr txBox="1"/>
          <p:nvPr/>
        </p:nvSpPr>
        <p:spPr>
          <a:xfrm>
            <a:off x="839470" y="457200"/>
            <a:ext cx="894080" cy="521970"/>
          </a:xfrm>
          <a:prstGeom prst="rect">
            <a:avLst/>
          </a:prstGeom>
          <a:noFill/>
        </p:spPr>
        <p:txBody>
          <a:bodyPr wrap="none" rtlCol="0">
            <a:spAutoFit/>
          </a:bodyPr>
          <a:p>
            <a:r>
              <a:rPr lang="zh-CN" altLang="en-US" sz="2800">
                <a:ln/>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案例</a:t>
            </a:r>
            <a:endParaRPr lang="zh-CN" altLang="en-US" sz="2800">
              <a:ln/>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6"/>
          <p:cNvSpPr>
            <a:spLocks noChangeShapeType="1"/>
          </p:cNvSpPr>
          <p:nvPr/>
        </p:nvSpPr>
        <p:spPr bwMode="auto">
          <a:xfrm>
            <a:off x="2206171" y="1872571"/>
            <a:ext cx="8051734" cy="0"/>
          </a:xfrm>
          <a:prstGeom prst="line">
            <a:avLst/>
          </a:prstGeom>
          <a:noFill/>
          <a:ln w="25400" cap="flat" cmpd="sng">
            <a:solidFill>
              <a:schemeClr val="bg1">
                <a:lumMod val="6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sp>
        <p:nvSpPr>
          <p:cNvPr id="15" name="Line 6"/>
          <p:cNvSpPr>
            <a:spLocks noChangeShapeType="1"/>
          </p:cNvSpPr>
          <p:nvPr/>
        </p:nvSpPr>
        <p:spPr bwMode="auto">
          <a:xfrm>
            <a:off x="1522590" y="4492400"/>
            <a:ext cx="8172953" cy="0"/>
          </a:xfrm>
          <a:prstGeom prst="line">
            <a:avLst/>
          </a:prstGeom>
          <a:noFill/>
          <a:ln w="25400" cap="flat" cmpd="sng">
            <a:solidFill>
              <a:schemeClr val="bg1">
                <a:lumMod val="6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grpSp>
        <p:nvGrpSpPr>
          <p:cNvPr id="5" name="组合 4"/>
          <p:cNvGrpSpPr/>
          <p:nvPr/>
        </p:nvGrpSpPr>
        <p:grpSpPr>
          <a:xfrm>
            <a:off x="1417295" y="1598557"/>
            <a:ext cx="386297" cy="346360"/>
            <a:chOff x="2023840" y="-377671"/>
            <a:chExt cx="386297" cy="346360"/>
          </a:xfrm>
          <a:solidFill>
            <a:schemeClr val="tx1"/>
          </a:solidFill>
        </p:grpSpPr>
        <p:sp>
          <p:nvSpPr>
            <p:cNvPr id="21" name="文本框 20"/>
            <p:cNvSpPr txBox="1"/>
            <p:nvPr/>
          </p:nvSpPr>
          <p:spPr>
            <a:xfrm>
              <a:off x="2023840" y="-377671"/>
              <a:ext cx="163352" cy="346360"/>
            </a:xfrm>
            <a:custGeom>
              <a:avLst/>
              <a:gdLst/>
              <a:ahLst/>
              <a:cxnLst/>
              <a:rect l="l" t="t" r="r" b="b"/>
              <a:pathLst>
                <a:path w="163352" h="346360">
                  <a:moveTo>
                    <a:pt x="119560" y="0"/>
                  </a:moveTo>
                  <a:lnTo>
                    <a:pt x="159371" y="43792"/>
                  </a:lnTo>
                  <a:cubicBezTo>
                    <a:pt x="108943" y="80950"/>
                    <a:pt x="82402" y="126070"/>
                    <a:pt x="79748" y="179152"/>
                  </a:cubicBezTo>
                  <a:cubicBezTo>
                    <a:pt x="116906" y="179152"/>
                    <a:pt x="144774" y="179152"/>
                    <a:pt x="163352" y="179152"/>
                  </a:cubicBezTo>
                  <a:lnTo>
                    <a:pt x="163352" y="346360"/>
                  </a:lnTo>
                  <a:lnTo>
                    <a:pt x="125" y="346360"/>
                  </a:lnTo>
                  <a:lnTo>
                    <a:pt x="125" y="218963"/>
                  </a:lnTo>
                  <a:cubicBezTo>
                    <a:pt x="-2529" y="118107"/>
                    <a:pt x="37282" y="45119"/>
                    <a:pt x="11956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20" name="文本框 19"/>
            <p:cNvSpPr txBox="1"/>
            <p:nvPr/>
          </p:nvSpPr>
          <p:spPr>
            <a:xfrm>
              <a:off x="2242807" y="-377671"/>
              <a:ext cx="167330" cy="346360"/>
            </a:xfrm>
            <a:custGeom>
              <a:avLst/>
              <a:gdLst/>
              <a:ahLst/>
              <a:cxnLst/>
              <a:rect l="l" t="t" r="r" b="b"/>
              <a:pathLst>
                <a:path w="167330" h="346360">
                  <a:moveTo>
                    <a:pt x="123537" y="0"/>
                  </a:moveTo>
                  <a:lnTo>
                    <a:pt x="163349" y="43792"/>
                  </a:lnTo>
                  <a:cubicBezTo>
                    <a:pt x="112921" y="80950"/>
                    <a:pt x="85053" y="126070"/>
                    <a:pt x="79745" y="179152"/>
                  </a:cubicBezTo>
                  <a:cubicBezTo>
                    <a:pt x="119556" y="179152"/>
                    <a:pt x="148751" y="179152"/>
                    <a:pt x="167330" y="179152"/>
                  </a:cubicBezTo>
                  <a:lnTo>
                    <a:pt x="167330" y="346360"/>
                  </a:lnTo>
                  <a:lnTo>
                    <a:pt x="121" y="346360"/>
                  </a:lnTo>
                  <a:lnTo>
                    <a:pt x="121" y="218963"/>
                  </a:lnTo>
                  <a:cubicBezTo>
                    <a:pt x="-2533" y="120761"/>
                    <a:pt x="38606" y="47774"/>
                    <a:pt x="12353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grpSp>
        <p:nvGrpSpPr>
          <p:cNvPr id="4" name="组合 3"/>
          <p:cNvGrpSpPr/>
          <p:nvPr/>
        </p:nvGrpSpPr>
        <p:grpSpPr>
          <a:xfrm>
            <a:off x="10005933" y="4338384"/>
            <a:ext cx="386295" cy="346360"/>
            <a:chOff x="2533554" y="-373690"/>
            <a:chExt cx="386295" cy="346360"/>
          </a:xfrm>
          <a:solidFill>
            <a:schemeClr val="tx1"/>
          </a:solidFill>
        </p:grpSpPr>
        <p:sp>
          <p:nvSpPr>
            <p:cNvPr id="19" name="文本框 18"/>
            <p:cNvSpPr txBox="1"/>
            <p:nvPr/>
          </p:nvSpPr>
          <p:spPr>
            <a:xfrm>
              <a:off x="2533554" y="-373690"/>
              <a:ext cx="163351" cy="346360"/>
            </a:xfrm>
            <a:custGeom>
              <a:avLst/>
              <a:gdLst/>
              <a:ahLst/>
              <a:cxnLst/>
              <a:rect l="l" t="t" r="r" b="b"/>
              <a:pathLst>
                <a:path w="163351" h="346360">
                  <a:moveTo>
                    <a:pt x="0" y="0"/>
                  </a:moveTo>
                  <a:lnTo>
                    <a:pt x="163227" y="0"/>
                  </a:lnTo>
                  <a:lnTo>
                    <a:pt x="163227" y="131378"/>
                  </a:lnTo>
                  <a:cubicBezTo>
                    <a:pt x="165881" y="229580"/>
                    <a:pt x="126069" y="301240"/>
                    <a:pt x="43792" y="346360"/>
                  </a:cubicBezTo>
                  <a:lnTo>
                    <a:pt x="3981" y="306549"/>
                  </a:lnTo>
                  <a:cubicBezTo>
                    <a:pt x="57063" y="269391"/>
                    <a:pt x="83604" y="222944"/>
                    <a:pt x="83604" y="167208"/>
                  </a:cubicBezTo>
                  <a:cubicBezTo>
                    <a:pt x="49101" y="167208"/>
                    <a:pt x="21232"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18" name="文本框 17"/>
            <p:cNvSpPr txBox="1"/>
            <p:nvPr/>
          </p:nvSpPr>
          <p:spPr>
            <a:xfrm>
              <a:off x="2756498" y="-373690"/>
              <a:ext cx="163351" cy="346360"/>
            </a:xfrm>
            <a:custGeom>
              <a:avLst/>
              <a:gdLst/>
              <a:ahLst/>
              <a:cxnLst/>
              <a:rect l="l" t="t" r="r" b="b"/>
              <a:pathLst>
                <a:path w="163351" h="346360">
                  <a:moveTo>
                    <a:pt x="0" y="0"/>
                  </a:moveTo>
                  <a:lnTo>
                    <a:pt x="163227" y="0"/>
                  </a:lnTo>
                  <a:lnTo>
                    <a:pt x="163227" y="131378"/>
                  </a:lnTo>
                  <a:cubicBezTo>
                    <a:pt x="165882" y="229580"/>
                    <a:pt x="126070" y="301240"/>
                    <a:pt x="43793" y="346360"/>
                  </a:cubicBezTo>
                  <a:lnTo>
                    <a:pt x="0" y="306549"/>
                  </a:lnTo>
                  <a:cubicBezTo>
                    <a:pt x="50428" y="272045"/>
                    <a:pt x="78296" y="225599"/>
                    <a:pt x="83604" y="167208"/>
                  </a:cubicBezTo>
                  <a:cubicBezTo>
                    <a:pt x="49101" y="167208"/>
                    <a:pt x="21233"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sp>
        <p:nvSpPr>
          <p:cNvPr id="2" name="文本框 1"/>
          <p:cNvSpPr txBox="1"/>
          <p:nvPr/>
        </p:nvSpPr>
        <p:spPr>
          <a:xfrm>
            <a:off x="1359239" y="2272112"/>
            <a:ext cx="9062017" cy="1912257"/>
          </a:xfrm>
          <a:prstGeom prst="rect">
            <a:avLst/>
          </a:prstGeom>
        </p:spPr>
        <p:txBody>
          <a:bodyPr vert="horz" wrap="square" lIns="91440" tIns="45720" rIns="91440" bIns="45720" rtlCol="0" anchor="t">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000" dirty="0" smtClean="0">
                <a:solidFill>
                  <a:schemeClr val="tx1">
                    <a:lumMod val="75000"/>
                    <a:lumOff val="25000"/>
                  </a:schemeClr>
                </a:solidFill>
              </a:rPr>
              <a:t>这不是普通的蚊子，而是含有沃尔巴克氏体的蚊子！</a:t>
            </a:r>
            <a:endParaRPr lang="zh-CN" altLang="en-US" sz="4000" dirty="0" smtClean="0">
              <a:solidFill>
                <a:schemeClr val="tx1">
                  <a:lumMod val="75000"/>
                  <a:lumOff val="25000"/>
                </a:schemeClr>
              </a:solidFill>
            </a:endParaRPr>
          </a:p>
        </p:txBody>
      </p:sp>
      <p:sp>
        <p:nvSpPr>
          <p:cNvPr id="3" name="文本框 2"/>
          <p:cNvSpPr txBox="1"/>
          <p:nvPr/>
        </p:nvSpPr>
        <p:spPr>
          <a:xfrm>
            <a:off x="6005511" y="5223954"/>
            <a:ext cx="4415745" cy="685800"/>
          </a:xfrm>
          <a:prstGeom prst="rect">
            <a:avLst/>
          </a:prstGeom>
          <a:ln w="12700">
            <a:miter lim="400000"/>
          </a:ln>
        </p:spPr>
        <p:txBody>
          <a:bodyPr lIns="50800" tIns="50800" rIns="50800" bIns="50800" anchor="t">
            <a:normAutofit/>
          </a:bodyPr>
          <a:lstStyle>
            <a:defPPr>
              <a:defRPr lang="zh-CN"/>
            </a:defPPr>
            <a:lvl1pPr marR="0" lvl="0" indent="0" algn="r" defTabSz="726440" eaLnBrk="0" fontAlgn="base" hangingPunct="0">
              <a:lnSpc>
                <a:spcPct val="100000"/>
              </a:lnSpc>
              <a:spcBef>
                <a:spcPct val="0"/>
              </a:spcBef>
              <a:spcAft>
                <a:spcPct val="0"/>
              </a:spcAft>
              <a:buClrTx/>
              <a:buSzTx/>
              <a:buFontTx/>
              <a:buNone/>
              <a:defRPr kumimoji="0" sz="2000" b="0" i="1" u="none" strike="noStrike" cap="none" spc="0" normalizeH="0" baseline="0">
                <a:ln>
                  <a:noFill/>
                </a:ln>
                <a:effectLst/>
                <a:uLnTx/>
                <a:uFillTx/>
                <a:latin typeface="Calibri" panose="020F0502020204030204" charset="0"/>
                <a:ea typeface="微软雅黑" panose="020B0503020204020204" charset="-122"/>
              </a:defRPr>
            </a:lvl1pPr>
          </a:lstStyle>
          <a:p>
            <a:endParaRPr lang="zh-CN" altLang="en-US" dirty="0">
              <a:solidFill>
                <a:srgbClr val="2F2637"/>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沃尔巴克氏体</a:t>
            </a:r>
            <a:endParaRPr lang="zh-CN" altLang="en-US" dirty="0"/>
          </a:p>
        </p:txBody>
      </p:sp>
      <p:sp>
        <p:nvSpPr>
          <p:cNvPr id="5" name="内容占位符 4"/>
          <p:cNvSpPr>
            <a:spLocks noGrp="1"/>
          </p:cNvSpPr>
          <p:nvPr>
            <p:ph idx="1"/>
          </p:nvPr>
        </p:nvSpPr>
        <p:spPr/>
        <p:txBody>
          <a:bodyPr>
            <a:normAutofit lnSpcReduction="10000"/>
          </a:bodyPr>
          <a:lstStyle/>
          <a:p>
            <a:r>
              <a:rPr lang="en-US" altLang="zh-CN" dirty="0"/>
              <a:t>  沃尔巴克氏</a:t>
            </a:r>
            <a:r>
              <a:rPr lang="zh-CN" altLang="en-US" dirty="0"/>
              <a:t>体</a:t>
            </a:r>
            <a:r>
              <a:rPr lang="zh-CN" altLang="en-US" dirty="0"/>
              <a:t>（也称沃尔巴克氏菌）</a:t>
            </a:r>
            <a:r>
              <a:rPr lang="en-US" altLang="zh-CN" dirty="0"/>
              <a:t>是一种在自然界节肢动物体内广泛存在、能经卵传递的革兰阴性细胞内共生菌，在鞘翅目、双翅目、半翅目等10多个目的150万~500万种昆虫中都有共生。据估计约65%的昆虫种类和28%的蚊虫种类天然携带沃尔巴克氏体。</a:t>
            </a:r>
            <a:endParaRPr lang="en-US" altLang="zh-CN" dirty="0"/>
          </a:p>
          <a:p>
            <a:endParaRPr lang="en-US" altLang="zh-CN" dirty="0"/>
          </a:p>
          <a:p>
            <a:endParaRPr lang="zh-CN" altLang="en-US" dirty="0"/>
          </a:p>
          <a:p>
            <a:r>
              <a:rPr lang="en-US" altLang="zh-CN" dirty="0"/>
              <a:t>1973</a:t>
            </a:r>
            <a:r>
              <a:rPr lang="zh-CN" altLang="en-US" dirty="0"/>
              <a:t>年Yen和Barr注意到沃尔巴克氏体能诱导库蚊产生胞质不相容现象。</a:t>
            </a:r>
            <a:r>
              <a:rPr lang="en-US" altLang="zh-CN" dirty="0"/>
              <a:t>[2]</a:t>
            </a:r>
            <a:endParaRPr lang="en-US" altLang="zh-CN" dirty="0"/>
          </a:p>
          <a:p>
            <a:r>
              <a:rPr lang="en-US" altLang="zh-CN" dirty="0"/>
              <a:t>20</a:t>
            </a:r>
            <a:r>
              <a:rPr lang="zh-CN" altLang="en-US" dirty="0"/>
              <a:t>世纪</a:t>
            </a:r>
            <a:r>
              <a:rPr lang="en-US" altLang="zh-CN" dirty="0"/>
              <a:t>90</a:t>
            </a:r>
            <a:r>
              <a:rPr lang="zh-CN" altLang="en-US" dirty="0"/>
              <a:t>年代，科学家发现</a:t>
            </a:r>
            <a:r>
              <a:rPr lang="en-US" altLang="zh-CN" dirty="0"/>
              <a:t>通过使用抗生素杀灭库蚊体内的沃尔巴克体，可以治愈种内生殖不亲和</a:t>
            </a:r>
            <a:r>
              <a:rPr lang="zh-CN" altLang="en-US" dirty="0"/>
              <a:t>。</a:t>
            </a:r>
            <a:endParaRPr lang="zh-CN" altLang="en-US" dirty="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58519" y="1967508"/>
            <a:ext cx="3657725" cy="3585675"/>
            <a:chOff x="6808787" y="1502880"/>
            <a:chExt cx="5462726" cy="5355120"/>
          </a:xfrm>
          <a:solidFill>
            <a:srgbClr val="2F2637"/>
          </a:solidFill>
        </p:grpSpPr>
        <p:sp>
          <p:nvSpPr>
            <p:cNvPr id="13" name="Oval 34"/>
            <p:cNvSpPr/>
            <p:nvPr/>
          </p:nvSpPr>
          <p:spPr>
            <a:xfrm>
              <a:off x="6808787" y="1502880"/>
              <a:ext cx="3936852" cy="39368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Freeform 27"/>
            <p:cNvSpPr>
              <a:spLocks noEditPoints="1"/>
            </p:cNvSpPr>
            <p:nvPr/>
          </p:nvSpPr>
          <p:spPr bwMode="auto">
            <a:xfrm>
              <a:off x="9601200" y="3677413"/>
              <a:ext cx="2670313" cy="3180587"/>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grpFill/>
            <a:ln>
              <a:noFill/>
            </a:ln>
          </p:spPr>
          <p:txBody>
            <a:bodyPr vert="horz" wrap="square" lIns="121920" tIns="60960" rIns="121920" bIns="60960"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id-ID" sz="2400"/>
            </a:p>
          </p:txBody>
        </p:sp>
      </p:grpSp>
      <p:sp>
        <p:nvSpPr>
          <p:cNvPr id="15" name="椭圆 14"/>
          <p:cNvSpPr>
            <a:spLocks noChangeAspect="1"/>
          </p:cNvSpPr>
          <p:nvPr/>
        </p:nvSpPr>
        <p:spPr>
          <a:xfrm>
            <a:off x="1692130" y="1253806"/>
            <a:ext cx="5119022" cy="5119022"/>
          </a:xfrm>
          <a:prstGeom prst="ellipse">
            <a:avLst/>
          </a:prstGeom>
          <a:noFill/>
          <a:ln w="25400">
            <a:gradFill>
              <a:gsLst>
                <a:gs pos="78000">
                  <a:srgbClr val="FFFFFF">
                    <a:alpha val="0"/>
                  </a:srgbClr>
                </a:gs>
                <a:gs pos="80000">
                  <a:srgbClr val="2F2637"/>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160135" y="1823720"/>
            <a:ext cx="4606925" cy="1189990"/>
          </a:xfrm>
          <a:prstGeom prst="roundRect">
            <a:avLst>
              <a:gd name="adj" fmla="val 5000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6143625" y="1824355"/>
            <a:ext cx="1189355" cy="1189355"/>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6160135" y="3422650"/>
            <a:ext cx="4607560" cy="1146810"/>
          </a:xfrm>
          <a:prstGeom prst="roundRect">
            <a:avLst>
              <a:gd name="adj" fmla="val 5000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6160135" y="3423285"/>
            <a:ext cx="1146175" cy="1146175"/>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143625" y="4995545"/>
            <a:ext cx="4623435" cy="1179195"/>
          </a:xfrm>
          <a:prstGeom prst="roundRect">
            <a:avLst>
              <a:gd name="adj" fmla="val 5000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6160135" y="4995545"/>
            <a:ext cx="1179830" cy="117983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6446520" y="5328285"/>
            <a:ext cx="599440" cy="476250"/>
            <a:chOff x="4268086" y="4221191"/>
            <a:chExt cx="509646" cy="387231"/>
          </a:xfrm>
          <a:solidFill>
            <a:srgbClr val="D0EAEB"/>
          </a:solidFill>
        </p:grpSpPr>
        <p:sp>
          <p:nvSpPr>
            <p:cNvPr id="23"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24"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25" name="组合 24"/>
          <p:cNvGrpSpPr/>
          <p:nvPr/>
        </p:nvGrpSpPr>
        <p:grpSpPr>
          <a:xfrm>
            <a:off x="6504305" y="3773805"/>
            <a:ext cx="484505" cy="485775"/>
            <a:chOff x="1605186" y="572440"/>
            <a:chExt cx="563562" cy="720725"/>
          </a:xfrm>
          <a:solidFill>
            <a:srgbClr val="D0EAEB"/>
          </a:solidFill>
        </p:grpSpPr>
        <p:sp>
          <p:nvSpPr>
            <p:cNvPr id="26"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9" name="组合 28"/>
          <p:cNvGrpSpPr>
            <a:grpSpLocks noChangeAspect="1"/>
          </p:cNvGrpSpPr>
          <p:nvPr/>
        </p:nvGrpSpPr>
        <p:grpSpPr>
          <a:xfrm>
            <a:off x="6446520" y="2080260"/>
            <a:ext cx="607060" cy="678180"/>
            <a:chOff x="5999255" y="3275006"/>
            <a:chExt cx="402656" cy="450303"/>
          </a:xfrm>
          <a:solidFill>
            <a:srgbClr val="D0EAEB"/>
          </a:solidFill>
          <a:effectLst/>
        </p:grpSpPr>
        <p:sp>
          <p:nvSpPr>
            <p:cNvPr id="3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5" name="文本框 34"/>
          <p:cNvSpPr txBox="1"/>
          <p:nvPr/>
        </p:nvSpPr>
        <p:spPr>
          <a:xfrm>
            <a:off x="7306310" y="1870075"/>
            <a:ext cx="3329305" cy="1553210"/>
          </a:xfrm>
          <a:prstGeom prst="rect">
            <a:avLst/>
          </a:prstGeom>
          <a:noFill/>
          <a:effectLst/>
        </p:spPr>
        <p:txBody>
          <a:bodyPr wrap="square" rtlCol="0">
            <a:spAutoFit/>
          </a:bodyPr>
          <a:lstStyle/>
          <a:p>
            <a:pPr algn="l"/>
            <a:r>
              <a:rPr lang="en-US" altLang="zh-CN" sz="1600" b="1" dirty="0" smtClean="0">
                <a:solidFill>
                  <a:srgbClr val="DA1F28"/>
                </a:solidFill>
                <a:latin typeface="方正姚体" panose="02010601030101010101" pitchFamily="2" charset="-122"/>
                <a:ea typeface="方正姚体" panose="02010601030101010101" pitchFamily="2" charset="-122"/>
              </a:rPr>
              <a:t>  </a:t>
            </a:r>
            <a:r>
              <a:rPr lang="en-US" altLang="zh-CN" sz="1600" b="1" dirty="0" smtClean="0">
                <a:solidFill>
                  <a:schemeClr val="tx1"/>
                </a:solidFill>
                <a:latin typeface="方正姚体" panose="02010601030101010101" pitchFamily="2" charset="-122"/>
                <a:ea typeface="方正姚体" panose="02010601030101010101" pitchFamily="2" charset="-122"/>
              </a:rPr>
              <a:t>1、沃尔巴克氏菌经宿主母系细胞质遗传，不会导致宿主死亡，而且只能通过亲子纵向传播，无法在成虫之间横向传染。</a:t>
            </a:r>
            <a:r>
              <a:rPr lang="en-US" altLang="zh-CN" b="1" dirty="0" smtClean="0">
                <a:solidFill>
                  <a:schemeClr val="tx1"/>
                </a:solidFill>
                <a:latin typeface="方正姚体" panose="02010601030101010101" pitchFamily="2" charset="-122"/>
                <a:ea typeface="方正姚体" panose="02010601030101010101" pitchFamily="2" charset="-122"/>
              </a:rPr>
              <a:t> </a:t>
            </a:r>
            <a:endParaRPr lang="en-US" altLang="zh-CN" b="1" dirty="0" smtClean="0">
              <a:solidFill>
                <a:schemeClr val="tx1"/>
              </a:solidFill>
              <a:latin typeface="方正姚体" panose="02010601030101010101" pitchFamily="2" charset="-122"/>
              <a:ea typeface="方正姚体" panose="02010601030101010101" pitchFamily="2" charset="-122"/>
            </a:endParaRPr>
          </a:p>
          <a:p>
            <a:pPr algn="l"/>
            <a:endParaRPr lang="en-US" altLang="zh-CN" b="1" dirty="0" smtClean="0">
              <a:solidFill>
                <a:schemeClr val="tx1"/>
              </a:solidFill>
              <a:latin typeface="方正姚体" panose="02010601030101010101" pitchFamily="2" charset="-122"/>
              <a:ea typeface="方正姚体" panose="02010601030101010101" pitchFamily="2" charset="-122"/>
            </a:endParaRPr>
          </a:p>
          <a:p>
            <a:endParaRPr lang="en-US" altLang="zh-CN" sz="1100" dirty="0" smtClean="0">
              <a:solidFill>
                <a:schemeClr val="tx1">
                  <a:lumMod val="85000"/>
                  <a:lumOff val="15000"/>
                </a:schemeClr>
              </a:solidFill>
              <a:latin typeface="微软雅黑" panose="020B0503020204020204" charset="-122"/>
              <a:ea typeface="微软雅黑" panose="020B0503020204020204" charset="-122"/>
            </a:endParaRPr>
          </a:p>
        </p:txBody>
      </p:sp>
      <p:sp>
        <p:nvSpPr>
          <p:cNvPr id="36" name="文本框 35"/>
          <p:cNvSpPr txBox="1"/>
          <p:nvPr/>
        </p:nvSpPr>
        <p:spPr>
          <a:xfrm>
            <a:off x="7305675" y="3422650"/>
            <a:ext cx="3310890" cy="1076325"/>
          </a:xfrm>
          <a:prstGeom prst="rect">
            <a:avLst/>
          </a:prstGeom>
          <a:noFill/>
          <a:effectLst/>
        </p:spPr>
        <p:txBody>
          <a:bodyPr wrap="square" rtlCol="0">
            <a:spAutoFit/>
          </a:bodyPr>
          <a:lstStyle/>
          <a:p>
            <a:pPr algn="l"/>
            <a:r>
              <a:rPr lang="en-US" altLang="zh-CN" sz="1600" b="1" dirty="0" smtClean="0">
                <a:solidFill>
                  <a:srgbClr val="2F2637"/>
                </a:solidFill>
                <a:latin typeface="方正姚体" panose="02010601030101010101" pitchFamily="2" charset="-122"/>
                <a:ea typeface="方正姚体" panose="02010601030101010101" pitchFamily="2" charset="-122"/>
              </a:rPr>
              <a:t>  2、沃尔巴克氏体偏爱雌性，它可以将蜂卵转雄为雌；只要是雌虫感染上，下一代必将带有沃尔巴克氏菌。</a:t>
            </a:r>
            <a:endParaRPr lang="en-US" altLang="zh-CN" sz="1600" b="1" dirty="0" smtClean="0">
              <a:solidFill>
                <a:srgbClr val="2F2637"/>
              </a:solidFill>
              <a:latin typeface="方正姚体" panose="02010601030101010101" pitchFamily="2" charset="-122"/>
              <a:ea typeface="方正姚体" panose="02010601030101010101" pitchFamily="2" charset="-122"/>
            </a:endParaRPr>
          </a:p>
        </p:txBody>
      </p:sp>
      <p:sp>
        <p:nvSpPr>
          <p:cNvPr id="37" name="文本框 36"/>
          <p:cNvSpPr txBox="1"/>
          <p:nvPr/>
        </p:nvSpPr>
        <p:spPr>
          <a:xfrm>
            <a:off x="7258050" y="5088255"/>
            <a:ext cx="3406140" cy="1522095"/>
          </a:xfrm>
          <a:prstGeom prst="rect">
            <a:avLst/>
          </a:prstGeom>
          <a:noFill/>
          <a:effectLst/>
        </p:spPr>
        <p:txBody>
          <a:bodyPr wrap="square" rtlCol="0">
            <a:spAutoFit/>
          </a:bodyPr>
          <a:lstStyle/>
          <a:p>
            <a:pPr algn="l"/>
            <a:r>
              <a:rPr lang="en-US" altLang="zh-CN" sz="1600" b="1" dirty="0" smtClean="0">
                <a:solidFill>
                  <a:schemeClr val="tx1">
                    <a:lumMod val="85000"/>
                    <a:lumOff val="15000"/>
                  </a:schemeClr>
                </a:solidFill>
                <a:latin typeface="方正姚体" panose="02010601030101010101" pitchFamily="2" charset="-122"/>
                <a:ea typeface="方正姚体" panose="02010601030101010101" pitchFamily="2" charset="-122"/>
              </a:rPr>
              <a:t> </a:t>
            </a:r>
            <a:r>
              <a:rPr lang="en-US" altLang="zh-CN" sz="1400" b="1" dirty="0" smtClean="0">
                <a:solidFill>
                  <a:schemeClr val="tx1">
                    <a:lumMod val="85000"/>
                    <a:lumOff val="15000"/>
                  </a:schemeClr>
                </a:solidFill>
                <a:latin typeface="方正姚体" panose="02010601030101010101" pitchFamily="2" charset="-122"/>
                <a:ea typeface="方正姚体" panose="02010601030101010101" pitchFamily="2" charset="-122"/>
              </a:rPr>
              <a:t> </a:t>
            </a:r>
            <a:r>
              <a:rPr lang="en-US" altLang="zh-CN" sz="1600" b="1" dirty="0" smtClean="0">
                <a:solidFill>
                  <a:schemeClr val="tx1">
                    <a:lumMod val="85000"/>
                    <a:lumOff val="15000"/>
                  </a:schemeClr>
                </a:solidFill>
                <a:latin typeface="方正姚体" panose="02010601030101010101" pitchFamily="2" charset="-122"/>
                <a:ea typeface="方正姚体" panose="02010601030101010101" pitchFamily="2" charset="-122"/>
              </a:rPr>
              <a:t> 3、沃尔巴克氏体还可增强强雌性繁殖力，有研究发现，体内有沃尔巴克氏体共生的寄生蜂的产仔率是不含该菌的寄生蜂产仔率的2倍。</a:t>
            </a:r>
            <a:endParaRPr lang="en-US" altLang="zh-CN" sz="1600" b="1" dirty="0" smtClean="0">
              <a:solidFill>
                <a:schemeClr val="tx1">
                  <a:lumMod val="85000"/>
                  <a:lumOff val="15000"/>
                </a:schemeClr>
              </a:solidFill>
              <a:latin typeface="方正姚体" panose="02010601030101010101" pitchFamily="2" charset="-122"/>
              <a:ea typeface="方正姚体" panose="02010601030101010101" pitchFamily="2" charset="-122"/>
            </a:endParaRPr>
          </a:p>
          <a:p>
            <a:pPr algn="l"/>
            <a:endParaRPr lang="en-US" altLang="zh-CN" b="1" dirty="0" smtClean="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1100" dirty="0" smtClean="0">
              <a:solidFill>
                <a:srgbClr val="2F2637"/>
              </a:solidFill>
              <a:latin typeface="微软雅黑" panose="020B0503020204020204" charset="-122"/>
              <a:ea typeface="微软雅黑" panose="020B0503020204020204" charset="-122"/>
            </a:endParaRPr>
          </a:p>
        </p:txBody>
      </p:sp>
      <p:sp>
        <p:nvSpPr>
          <p:cNvPr id="38" name="文本框 37"/>
          <p:cNvSpPr txBox="1"/>
          <p:nvPr/>
        </p:nvSpPr>
        <p:spPr>
          <a:xfrm>
            <a:off x="1812925" y="2808605"/>
            <a:ext cx="1127125" cy="953135"/>
          </a:xfrm>
          <a:prstGeom prst="rect">
            <a:avLst/>
          </a:prstGeom>
          <a:noFill/>
          <a:effectLst/>
        </p:spPr>
        <p:txBody>
          <a:bodyPr wrap="square" rtlCol="0">
            <a:spAutoFit/>
          </a:bodyPr>
          <a:lstStyle/>
          <a:p>
            <a:r>
              <a:rPr lang="zh-CN" altLang="en-US" sz="2800" b="1" dirty="0" smtClean="0">
                <a:solidFill>
                  <a:schemeClr val="bg1"/>
                </a:solidFill>
              </a:rPr>
              <a:t>繁 殖</a:t>
            </a:r>
            <a:endParaRPr lang="zh-CN" altLang="en-US" sz="2800" b="1" dirty="0" smtClean="0">
              <a:solidFill>
                <a:schemeClr val="bg1"/>
              </a:solidFill>
            </a:endParaRPr>
          </a:p>
          <a:p>
            <a:r>
              <a:rPr lang="zh-CN" altLang="en-US" sz="2800" b="1" dirty="0" smtClean="0">
                <a:solidFill>
                  <a:schemeClr val="bg1"/>
                </a:solidFill>
              </a:rPr>
              <a:t>习 性</a:t>
            </a:r>
            <a:endParaRPr lang="zh-CN" altLang="en-US" sz="2800" b="1" dirty="0" smtClean="0">
              <a:solidFill>
                <a:schemeClr val="bg1"/>
              </a:solidFill>
              <a:latin typeface="方正姚体" panose="02010601030101010101" pitchFamily="2" charset="-122"/>
              <a:ea typeface="方正姚体" panose="02010601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974224" y="843149"/>
            <a:ext cx="6285230" cy="829945"/>
          </a:xfrm>
          <a:prstGeom prst="rect">
            <a:avLst/>
          </a:prstGeom>
          <a:noFill/>
        </p:spPr>
        <p:txBody>
          <a:bodyPr wrap="none" rtlCol="0">
            <a:spAutoFit/>
          </a:bodyPr>
          <a:lstStyle/>
          <a:p>
            <a:r>
              <a:rPr lang="zh-CN" altLang="en-US" sz="4800" b="1" dirty="0">
                <a:solidFill>
                  <a:schemeClr val="tx1">
                    <a:lumMod val="75000"/>
                    <a:lumOff val="25000"/>
                  </a:schemeClr>
                </a:solidFill>
                <a:latin typeface="华文宋体" panose="02010600040101010101" pitchFamily="2" charset="-122"/>
                <a:ea typeface="华文宋体" panose="02010600040101010101" pitchFamily="2" charset="-122"/>
              </a:rPr>
              <a:t>对宿主生殖行为的影响</a:t>
            </a:r>
            <a:endParaRPr lang="zh-CN" altLang="en-US" sz="4800" b="1" dirty="0">
              <a:solidFill>
                <a:schemeClr val="tx1">
                  <a:lumMod val="75000"/>
                  <a:lumOff val="25000"/>
                </a:schemeClr>
              </a:solidFill>
              <a:latin typeface="华文宋体" panose="02010600040101010101" pitchFamily="2" charset="-122"/>
              <a:ea typeface="华文宋体" panose="02010600040101010101" pitchFamily="2" charset="-122"/>
            </a:endParaRPr>
          </a:p>
        </p:txBody>
      </p:sp>
      <p:grpSp>
        <p:nvGrpSpPr>
          <p:cNvPr id="12" name="组合 11"/>
          <p:cNvGrpSpPr/>
          <p:nvPr/>
        </p:nvGrpSpPr>
        <p:grpSpPr>
          <a:xfrm>
            <a:off x="4871333" y="2892244"/>
            <a:ext cx="2484000" cy="2484000"/>
            <a:chOff x="4871333" y="2892244"/>
            <a:chExt cx="2484000" cy="2484000"/>
          </a:xfrm>
        </p:grpSpPr>
        <p:sp>
          <p:nvSpPr>
            <p:cNvPr id="13" name="矩形 12"/>
            <p:cNvSpPr>
              <a:spLocks noChangeAspect="1"/>
            </p:cNvSpPr>
            <p:nvPr/>
          </p:nvSpPr>
          <p:spPr>
            <a:xfrm rot="2700000">
              <a:off x="5598880" y="2892244"/>
              <a:ext cx="1028906" cy="1028906"/>
            </a:xfrm>
            <a:prstGeom prst="rect">
              <a:avLst/>
            </a:prstGeom>
            <a:solidFill>
              <a:srgbClr val="D0EAEB"/>
            </a:solidFill>
            <a:ln w="3175">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rot="2700000">
              <a:off x="6326427" y="3619790"/>
              <a:ext cx="1028906" cy="1028906"/>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rot="2700000">
              <a:off x="4871333" y="3619790"/>
              <a:ext cx="1028906" cy="1028906"/>
            </a:xfrm>
            <a:prstGeom prst="rec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a:spLocks noChangeAspect="1"/>
            </p:cNvSpPr>
            <p:nvPr/>
          </p:nvSpPr>
          <p:spPr>
            <a:xfrm rot="2700000">
              <a:off x="5598880" y="4347338"/>
              <a:ext cx="1028906" cy="1028906"/>
            </a:xfrm>
            <a:prstGeom prst="rect">
              <a:avLst/>
            </a:prstGeom>
            <a:solidFill>
              <a:srgbClr val="D0EAEB"/>
            </a:solidFill>
            <a:ln w="3175">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613953" y="3180940"/>
              <a:ext cx="967740" cy="521970"/>
            </a:xfrm>
            <a:prstGeom prst="rect">
              <a:avLst/>
            </a:prstGeom>
            <a:noFill/>
          </p:spPr>
          <p:txBody>
            <a:bodyPr wrap="none" rtlCol="0">
              <a:spAutoFit/>
            </a:bodyPr>
            <a:lstStyle/>
            <a:p>
              <a:r>
                <a:rPr lang="en-US" altLang="zh-CN" sz="2800" dirty="0" smtClean="0">
                  <a:solidFill>
                    <a:schemeClr val="tx1">
                      <a:lumMod val="75000"/>
                      <a:lumOff val="25000"/>
                    </a:schemeClr>
                  </a:solidFill>
                  <a:latin typeface="华文宋体" panose="02010600040101010101" pitchFamily="2" charset="-122"/>
                  <a:ea typeface="华文宋体" panose="02010600040101010101" pitchFamily="2" charset="-122"/>
                </a:rPr>
                <a:t>ONE</a:t>
              </a:r>
              <a:endParaRPr lang="zh-CN" altLang="en-US" sz="2800" dirty="0">
                <a:solidFill>
                  <a:schemeClr val="tx1">
                    <a:lumMod val="75000"/>
                    <a:lumOff val="25000"/>
                  </a:schemeClr>
                </a:solidFill>
                <a:latin typeface="华文宋体" panose="02010600040101010101" pitchFamily="2" charset="-122"/>
                <a:ea typeface="华文宋体" panose="02010600040101010101" pitchFamily="2" charset="-122"/>
              </a:endParaRPr>
            </a:p>
          </p:txBody>
        </p:sp>
        <p:sp>
          <p:nvSpPr>
            <p:cNvPr id="18" name="文本框 17"/>
            <p:cNvSpPr txBox="1"/>
            <p:nvPr/>
          </p:nvSpPr>
          <p:spPr>
            <a:xfrm>
              <a:off x="5601128" y="4600174"/>
              <a:ext cx="993775" cy="521970"/>
            </a:xfrm>
            <a:prstGeom prst="rect">
              <a:avLst/>
            </a:prstGeom>
            <a:noFill/>
          </p:spPr>
          <p:txBody>
            <a:bodyPr wrap="none" rtlCol="0">
              <a:spAutoFit/>
            </a:bodyPr>
            <a:lstStyle/>
            <a:p>
              <a:r>
                <a:rPr lang="en-US" altLang="zh-CN" sz="2800" dirty="0" smtClean="0">
                  <a:solidFill>
                    <a:schemeClr val="tx1">
                      <a:lumMod val="75000"/>
                      <a:lumOff val="25000"/>
                    </a:schemeClr>
                  </a:solidFill>
                  <a:latin typeface="华文宋体" panose="02010600040101010101" pitchFamily="2" charset="-122"/>
                  <a:ea typeface="华文宋体" panose="02010600040101010101" pitchFamily="2" charset="-122"/>
                </a:rPr>
                <a:t>TWO</a:t>
              </a:r>
              <a:endParaRPr lang="zh-CN" altLang="en-US" sz="2800" dirty="0">
                <a:solidFill>
                  <a:schemeClr val="tx1">
                    <a:lumMod val="75000"/>
                    <a:lumOff val="25000"/>
                  </a:schemeClr>
                </a:solidFill>
                <a:latin typeface="华文宋体" panose="02010600040101010101" pitchFamily="2" charset="-122"/>
                <a:ea typeface="华文宋体" panose="02010600040101010101" pitchFamily="2" charset="-122"/>
              </a:endParaRPr>
            </a:p>
          </p:txBody>
        </p:sp>
        <p:sp>
          <p:nvSpPr>
            <p:cNvPr id="19" name="文本框 18"/>
            <p:cNvSpPr txBox="1"/>
            <p:nvPr/>
          </p:nvSpPr>
          <p:spPr>
            <a:xfrm>
              <a:off x="4980275" y="3737936"/>
              <a:ext cx="707390" cy="768350"/>
            </a:xfrm>
            <a:prstGeom prst="rect">
              <a:avLst/>
            </a:prstGeom>
            <a:noFill/>
          </p:spPr>
          <p:txBody>
            <a:bodyPr wrap="none" rtlCol="0">
              <a:spAutoFit/>
            </a:bodyPr>
            <a:lstStyle/>
            <a:p>
              <a:r>
                <a:rPr lang="en-US" altLang="zh-CN" sz="4400" dirty="0" smtClean="0">
                  <a:solidFill>
                    <a:schemeClr val="bg1"/>
                  </a:solidFill>
                  <a:latin typeface="华文宋体" panose="02010600040101010101" pitchFamily="2" charset="-122"/>
                  <a:ea typeface="华文宋体" panose="02010600040101010101" pitchFamily="2" charset="-122"/>
                </a:rPr>
                <a:t>03</a:t>
              </a:r>
              <a:endParaRPr lang="zh-CN" altLang="en-US" sz="4400" dirty="0">
                <a:solidFill>
                  <a:schemeClr val="bg1"/>
                </a:solidFill>
                <a:latin typeface="华文宋体" panose="02010600040101010101" pitchFamily="2" charset="-122"/>
                <a:ea typeface="华文宋体" panose="02010600040101010101" pitchFamily="2" charset="-122"/>
              </a:endParaRPr>
            </a:p>
          </p:txBody>
        </p:sp>
        <p:sp>
          <p:nvSpPr>
            <p:cNvPr id="20" name="文本框 19"/>
            <p:cNvSpPr txBox="1"/>
            <p:nvPr/>
          </p:nvSpPr>
          <p:spPr>
            <a:xfrm>
              <a:off x="6477611" y="3771812"/>
              <a:ext cx="707390" cy="768350"/>
            </a:xfrm>
            <a:prstGeom prst="rect">
              <a:avLst/>
            </a:prstGeom>
            <a:noFill/>
          </p:spPr>
          <p:txBody>
            <a:bodyPr wrap="none" rtlCol="0">
              <a:spAutoFit/>
            </a:bodyPr>
            <a:lstStyle/>
            <a:p>
              <a:r>
                <a:rPr lang="en-US" altLang="zh-CN" sz="4400" dirty="0" smtClean="0">
                  <a:solidFill>
                    <a:schemeClr val="bg1"/>
                  </a:solidFill>
                  <a:latin typeface="华文宋体" panose="02010600040101010101" pitchFamily="2" charset="-122"/>
                  <a:ea typeface="华文宋体" panose="02010600040101010101" pitchFamily="2" charset="-122"/>
                </a:rPr>
                <a:t>04</a:t>
              </a:r>
              <a:endParaRPr lang="zh-CN" altLang="en-US" sz="4400" dirty="0">
                <a:solidFill>
                  <a:schemeClr val="bg1"/>
                </a:solidFill>
                <a:latin typeface="华文宋体" panose="02010600040101010101" pitchFamily="2" charset="-122"/>
                <a:ea typeface="华文宋体" panose="02010600040101010101" pitchFamily="2" charset="-122"/>
              </a:endParaRPr>
            </a:p>
          </p:txBody>
        </p:sp>
      </p:grpSp>
      <p:cxnSp>
        <p:nvCxnSpPr>
          <p:cNvPr id="21" name="直接连接符 20"/>
          <p:cNvCxnSpPr/>
          <p:nvPr/>
        </p:nvCxnSpPr>
        <p:spPr>
          <a:xfrm flipV="1">
            <a:off x="814956" y="3443981"/>
            <a:ext cx="3780000" cy="1"/>
          </a:xfrm>
          <a:prstGeom prst="line">
            <a:avLst/>
          </a:prstGeom>
          <a:ln>
            <a:solidFill>
              <a:srgbClr val="2F2637">
                <a:alpha val="6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855567" y="5212940"/>
            <a:ext cx="3780000" cy="1"/>
          </a:xfrm>
          <a:prstGeom prst="line">
            <a:avLst/>
          </a:prstGeom>
          <a:ln>
            <a:solidFill>
              <a:srgbClr val="2F2637">
                <a:alpha val="6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608535" y="3443981"/>
            <a:ext cx="3780000" cy="1"/>
          </a:xfrm>
          <a:prstGeom prst="line">
            <a:avLst/>
          </a:prstGeom>
          <a:ln>
            <a:solidFill>
              <a:srgbClr val="2F2637">
                <a:alpha val="6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7649146" y="5212940"/>
            <a:ext cx="3780000" cy="1"/>
          </a:xfrm>
          <a:prstGeom prst="line">
            <a:avLst/>
          </a:prstGeom>
          <a:ln>
            <a:solidFill>
              <a:srgbClr val="2F2637">
                <a:alpha val="60000"/>
              </a:srgb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462865" y="2754139"/>
            <a:ext cx="2320290" cy="521970"/>
          </a:xfrm>
          <a:prstGeom prst="rect">
            <a:avLst/>
          </a:prstGeom>
          <a:noFill/>
        </p:spPr>
        <p:txBody>
          <a:bodyPr wrap="none" rtlCol="0">
            <a:spAutoFit/>
          </a:bodyPr>
          <a:lstStyle/>
          <a:p>
            <a:r>
              <a:rPr lang="zh-CN" altLang="en-US" sz="2800" b="1" dirty="0">
                <a:solidFill>
                  <a:srgbClr val="2F2637"/>
                </a:solidFill>
                <a:latin typeface="华文宋体" panose="02010600040101010101" pitchFamily="2" charset="-122"/>
                <a:ea typeface="华文宋体" panose="02010600040101010101" pitchFamily="2" charset="-122"/>
              </a:rPr>
              <a:t>细胞质不亲和</a:t>
            </a:r>
            <a:endParaRPr lang="zh-CN" altLang="en-US" sz="2800" b="1" dirty="0">
              <a:solidFill>
                <a:srgbClr val="2F2637"/>
              </a:solidFill>
              <a:latin typeface="华文宋体" panose="02010600040101010101" pitchFamily="2" charset="-122"/>
              <a:ea typeface="华文宋体" panose="02010600040101010101" pitchFamily="2" charset="-122"/>
            </a:endParaRPr>
          </a:p>
        </p:txBody>
      </p:sp>
      <p:sp>
        <p:nvSpPr>
          <p:cNvPr id="26" name="文本框 25"/>
          <p:cNvSpPr txBox="1"/>
          <p:nvPr/>
        </p:nvSpPr>
        <p:spPr>
          <a:xfrm>
            <a:off x="8913179" y="2753977"/>
            <a:ext cx="1251585" cy="521970"/>
          </a:xfrm>
          <a:prstGeom prst="rect">
            <a:avLst/>
          </a:prstGeom>
          <a:noFill/>
        </p:spPr>
        <p:txBody>
          <a:bodyPr wrap="none" rtlCol="0">
            <a:spAutoFit/>
          </a:bodyPr>
          <a:lstStyle/>
          <a:p>
            <a:r>
              <a:rPr lang="zh-CN" altLang="en-US" sz="2800" b="1" dirty="0">
                <a:solidFill>
                  <a:srgbClr val="2F2637"/>
                </a:solidFill>
                <a:latin typeface="华文宋体" panose="02010600040101010101" pitchFamily="2" charset="-122"/>
                <a:ea typeface="华文宋体" panose="02010600040101010101" pitchFamily="2" charset="-122"/>
              </a:rPr>
              <a:t>雌性化</a:t>
            </a:r>
            <a:endParaRPr lang="zh-CN" altLang="en-US" sz="2800" b="1" dirty="0">
              <a:solidFill>
                <a:srgbClr val="2F2637"/>
              </a:solidFill>
              <a:latin typeface="华文宋体" panose="02010600040101010101" pitchFamily="2" charset="-122"/>
              <a:ea typeface="华文宋体" panose="02010600040101010101" pitchFamily="2" charset="-122"/>
            </a:endParaRPr>
          </a:p>
        </p:txBody>
      </p:sp>
      <p:sp>
        <p:nvSpPr>
          <p:cNvPr id="27" name="文本框 26"/>
          <p:cNvSpPr txBox="1"/>
          <p:nvPr/>
        </p:nvSpPr>
        <p:spPr>
          <a:xfrm>
            <a:off x="1819056" y="4599739"/>
            <a:ext cx="1607820" cy="521970"/>
          </a:xfrm>
          <a:prstGeom prst="rect">
            <a:avLst/>
          </a:prstGeom>
          <a:noFill/>
        </p:spPr>
        <p:txBody>
          <a:bodyPr wrap="none" rtlCol="0">
            <a:spAutoFit/>
          </a:bodyPr>
          <a:lstStyle/>
          <a:p>
            <a:r>
              <a:rPr lang="zh-CN" altLang="en-US" sz="2800" b="1" dirty="0">
                <a:solidFill>
                  <a:srgbClr val="2F2637"/>
                </a:solidFill>
                <a:latin typeface="华文宋体" panose="02010600040101010101" pitchFamily="2" charset="-122"/>
                <a:ea typeface="华文宋体" panose="02010600040101010101" pitchFamily="2" charset="-122"/>
              </a:rPr>
              <a:t>孤雌生殖</a:t>
            </a:r>
            <a:endParaRPr lang="zh-CN" altLang="en-US" sz="2800" b="1" dirty="0">
              <a:solidFill>
                <a:srgbClr val="2F2637"/>
              </a:solidFill>
              <a:latin typeface="华文宋体" panose="02010600040101010101" pitchFamily="2" charset="-122"/>
              <a:ea typeface="华文宋体" panose="02010600040101010101" pitchFamily="2" charset="-122"/>
            </a:endParaRPr>
          </a:p>
        </p:txBody>
      </p:sp>
      <p:sp>
        <p:nvSpPr>
          <p:cNvPr id="28" name="文本框 27"/>
          <p:cNvSpPr txBox="1"/>
          <p:nvPr/>
        </p:nvSpPr>
        <p:spPr>
          <a:xfrm>
            <a:off x="9092210" y="4540330"/>
            <a:ext cx="895350" cy="521970"/>
          </a:xfrm>
          <a:prstGeom prst="rect">
            <a:avLst/>
          </a:prstGeom>
          <a:noFill/>
        </p:spPr>
        <p:txBody>
          <a:bodyPr wrap="none" rtlCol="0">
            <a:spAutoFit/>
          </a:bodyPr>
          <a:lstStyle/>
          <a:p>
            <a:r>
              <a:rPr lang="zh-CN" altLang="en-US" sz="2800" b="1" dirty="0">
                <a:solidFill>
                  <a:srgbClr val="2F2637"/>
                </a:solidFill>
                <a:latin typeface="华文宋体" panose="02010600040101010101" pitchFamily="2" charset="-122"/>
                <a:ea typeface="华文宋体" panose="02010600040101010101" pitchFamily="2" charset="-122"/>
              </a:rPr>
              <a:t>杀雄</a:t>
            </a:r>
            <a:endParaRPr lang="zh-CN" altLang="en-US" sz="2800" b="1" dirty="0">
              <a:solidFill>
                <a:srgbClr val="2F2637"/>
              </a:solidFill>
              <a:latin typeface="华文宋体" panose="02010600040101010101" pitchFamily="2" charset="-122"/>
              <a:ea typeface="华文宋体" panose="0201060004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528057" y="1063706"/>
            <a:ext cx="309880" cy="768350"/>
          </a:xfrm>
          <a:prstGeom prst="rect">
            <a:avLst/>
          </a:prstGeom>
          <a:noFill/>
        </p:spPr>
        <p:txBody>
          <a:bodyPr wrap="none" rtlCol="0">
            <a:spAutoFit/>
          </a:bodyPr>
          <a:lstStyle/>
          <a:p>
            <a:endParaRPr lang="zh-CN" altLang="en-US" sz="4400" dirty="0">
              <a:solidFill>
                <a:srgbClr val="4D4D4D"/>
              </a:solidFill>
              <a:latin typeface="华文宋体" panose="02010600040101010101" pitchFamily="2" charset="-122"/>
              <a:ea typeface="华文宋体" panose="02010600040101010101" pitchFamily="2" charset="-122"/>
            </a:endParaRPr>
          </a:p>
        </p:txBody>
      </p:sp>
      <p:cxnSp>
        <p:nvCxnSpPr>
          <p:cNvPr id="8" name="直接连接符 7"/>
          <p:cNvCxnSpPr/>
          <p:nvPr/>
        </p:nvCxnSpPr>
        <p:spPr>
          <a:xfrm rot="5400000">
            <a:off x="2971753" y="3509039"/>
            <a:ext cx="432000" cy="0"/>
          </a:xfrm>
          <a:prstGeom prst="line">
            <a:avLst/>
          </a:prstGeom>
          <a:ln w="12700">
            <a:solidFill>
              <a:srgbClr val="2F2637"/>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0800000">
            <a:off x="3187753" y="3719234"/>
            <a:ext cx="1440000" cy="0"/>
          </a:xfrm>
          <a:prstGeom prst="line">
            <a:avLst/>
          </a:prstGeom>
          <a:ln w="12700">
            <a:solidFill>
              <a:srgbClr val="2F2637"/>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132771" y="3199535"/>
            <a:ext cx="111254" cy="111254"/>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flipV="1">
            <a:off x="3460613" y="5417350"/>
            <a:ext cx="1145884" cy="432000"/>
            <a:chOff x="1844618" y="3870034"/>
            <a:chExt cx="1440000" cy="432000"/>
          </a:xfrm>
        </p:grpSpPr>
        <p:cxnSp>
          <p:nvCxnSpPr>
            <p:cNvPr id="19" name="直接连接符 18"/>
            <p:cNvCxnSpPr/>
            <p:nvPr/>
          </p:nvCxnSpPr>
          <p:spPr>
            <a:xfrm rot="5400000">
              <a:off x="1628618" y="4086034"/>
              <a:ext cx="432000" cy="0"/>
            </a:xfrm>
            <a:prstGeom prst="line">
              <a:avLst/>
            </a:prstGeom>
            <a:ln w="12700">
              <a:solidFill>
                <a:srgbClr val="2F2637">
                  <a:alpha val="60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0800000">
              <a:off x="1844618" y="4296229"/>
              <a:ext cx="1440000" cy="0"/>
            </a:xfrm>
            <a:prstGeom prst="line">
              <a:avLst/>
            </a:prstGeom>
            <a:ln w="12700">
              <a:solidFill>
                <a:srgbClr val="2F2637">
                  <a:alpha val="60000"/>
                </a:srgb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V="1">
            <a:off x="6918992" y="2922281"/>
            <a:ext cx="802223" cy="432000"/>
            <a:chOff x="1844618" y="3870034"/>
            <a:chExt cx="1440000" cy="432000"/>
          </a:xfrm>
        </p:grpSpPr>
        <p:cxnSp>
          <p:nvCxnSpPr>
            <p:cNvPr id="25" name="直接连接符 24"/>
            <p:cNvCxnSpPr/>
            <p:nvPr/>
          </p:nvCxnSpPr>
          <p:spPr>
            <a:xfrm rot="5400000">
              <a:off x="1628618" y="4086034"/>
              <a:ext cx="432000" cy="0"/>
            </a:xfrm>
            <a:prstGeom prst="line">
              <a:avLst/>
            </a:prstGeom>
            <a:ln w="12700">
              <a:solidFill>
                <a:srgbClr val="2F2637">
                  <a:alpha val="60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0800000">
              <a:off x="1844618" y="4296229"/>
              <a:ext cx="1440000" cy="0"/>
            </a:xfrm>
            <a:prstGeom prst="line">
              <a:avLst/>
            </a:prstGeom>
            <a:ln w="12700">
              <a:solidFill>
                <a:srgbClr val="2F2637">
                  <a:alpha val="60000"/>
                </a:srgb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7491047" y="5435196"/>
            <a:ext cx="802223" cy="642625"/>
            <a:chOff x="1844618" y="3870034"/>
            <a:chExt cx="1440000" cy="432000"/>
          </a:xfrm>
        </p:grpSpPr>
        <p:cxnSp>
          <p:nvCxnSpPr>
            <p:cNvPr id="28" name="直接连接符 27"/>
            <p:cNvCxnSpPr/>
            <p:nvPr/>
          </p:nvCxnSpPr>
          <p:spPr>
            <a:xfrm rot="5400000">
              <a:off x="1628618" y="4086034"/>
              <a:ext cx="432000" cy="0"/>
            </a:xfrm>
            <a:prstGeom prst="line">
              <a:avLst/>
            </a:prstGeom>
            <a:ln w="12700">
              <a:solidFill>
                <a:srgbClr val="2F2637"/>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0800000">
              <a:off x="1844618" y="4296229"/>
              <a:ext cx="1440000" cy="0"/>
            </a:xfrm>
            <a:prstGeom prst="line">
              <a:avLst/>
            </a:prstGeom>
            <a:ln w="12700">
              <a:solidFill>
                <a:srgbClr val="2F2637"/>
              </a:solidFill>
              <a:prstDash val="sysDash"/>
            </a:ln>
          </p:spPr>
          <p:style>
            <a:lnRef idx="1">
              <a:schemeClr val="accent1"/>
            </a:lnRef>
            <a:fillRef idx="0">
              <a:schemeClr val="accent1"/>
            </a:fillRef>
            <a:effectRef idx="0">
              <a:schemeClr val="accent1"/>
            </a:effectRef>
            <a:fontRef idx="minor">
              <a:schemeClr val="tx1"/>
            </a:fontRef>
          </p:style>
        </p:cxnSp>
      </p:grpSp>
      <p:sp>
        <p:nvSpPr>
          <p:cNvPr id="30" name="椭圆 29"/>
          <p:cNvSpPr/>
          <p:nvPr/>
        </p:nvSpPr>
        <p:spPr>
          <a:xfrm>
            <a:off x="3404340" y="5838153"/>
            <a:ext cx="111254" cy="111254"/>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276137" y="6022195"/>
            <a:ext cx="111254" cy="111254"/>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721215" y="2866654"/>
            <a:ext cx="111254" cy="111254"/>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rot="5400000">
            <a:off x="6632074" y="4033767"/>
            <a:ext cx="1746082" cy="1505243"/>
          </a:xfrm>
          <a:prstGeom prst="hexagon">
            <a:avLst>
              <a:gd name="adj" fmla="val 29673"/>
              <a:gd name="vf" fmla="val 115470"/>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5400000">
            <a:off x="4353662" y="3113065"/>
            <a:ext cx="1921930" cy="1656836"/>
          </a:xfrm>
          <a:prstGeom prst="hexagon">
            <a:avLst>
              <a:gd name="adj" fmla="val 29673"/>
              <a:gd name="vf" fmla="val 115470"/>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5400000">
            <a:off x="6177935" y="3247764"/>
            <a:ext cx="1107279" cy="954550"/>
          </a:xfrm>
          <a:prstGeom prst="hexagon">
            <a:avLst>
              <a:gd name="adj" fmla="val 29673"/>
              <a:gd name="vf" fmla="val 11547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rot="5400000">
            <a:off x="3854571" y="4615740"/>
            <a:ext cx="1218309" cy="1050265"/>
          </a:xfrm>
          <a:prstGeom prst="hexagon">
            <a:avLst>
              <a:gd name="adj" fmla="val 29673"/>
              <a:gd name="vf" fmla="val 11547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rot="5400000">
            <a:off x="2979880" y="4127131"/>
            <a:ext cx="971281" cy="837310"/>
          </a:xfrm>
          <a:prstGeom prst="hexagon">
            <a:avLst>
              <a:gd name="adj" fmla="val 29673"/>
              <a:gd name="vf" fmla="val 115470"/>
            </a:avLst>
          </a:prstGeom>
          <a:solidFill>
            <a:srgbClr val="D0EAEB"/>
          </a:solidFill>
          <a:ln>
            <a:solidFill>
              <a:srgbClr val="2F263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rot="5400000">
            <a:off x="8263340" y="4162300"/>
            <a:ext cx="971281" cy="837310"/>
          </a:xfrm>
          <a:prstGeom prst="hexagon">
            <a:avLst>
              <a:gd name="adj" fmla="val 29673"/>
              <a:gd name="vf" fmla="val 115470"/>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a:grpSpLocks noChangeAspect="1"/>
          </p:cNvGrpSpPr>
          <p:nvPr/>
        </p:nvGrpSpPr>
        <p:grpSpPr>
          <a:xfrm>
            <a:off x="4197532" y="4926148"/>
            <a:ext cx="568461" cy="431921"/>
            <a:chOff x="4268086" y="4221191"/>
            <a:chExt cx="509646" cy="387231"/>
          </a:xfrm>
          <a:solidFill>
            <a:srgbClr val="2F2637"/>
          </a:solidFill>
        </p:grpSpPr>
        <p:sp>
          <p:nvSpPr>
            <p:cNvPr id="41"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42"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grpSp>
      <p:grpSp>
        <p:nvGrpSpPr>
          <p:cNvPr id="43" name="组合 42"/>
          <p:cNvGrpSpPr/>
          <p:nvPr/>
        </p:nvGrpSpPr>
        <p:grpSpPr>
          <a:xfrm>
            <a:off x="5033081" y="3719234"/>
            <a:ext cx="593416" cy="567530"/>
            <a:chOff x="1004888" y="993775"/>
            <a:chExt cx="2438400" cy="2332038"/>
          </a:xfrm>
          <a:solidFill>
            <a:srgbClr val="FFFFFF"/>
          </a:solidFill>
        </p:grpSpPr>
        <p:sp>
          <p:nvSpPr>
            <p:cNvPr id="44"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endParaRPr>
            </a:p>
          </p:txBody>
        </p:sp>
        <p:sp>
          <p:nvSpPr>
            <p:cNvPr id="45" name="任意多边形 4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endParaRPr>
            </a:p>
          </p:txBody>
        </p:sp>
      </p:grpSp>
      <p:grpSp>
        <p:nvGrpSpPr>
          <p:cNvPr id="46" name="组合 45"/>
          <p:cNvGrpSpPr/>
          <p:nvPr/>
        </p:nvGrpSpPr>
        <p:grpSpPr>
          <a:xfrm>
            <a:off x="7276591" y="4397616"/>
            <a:ext cx="468795" cy="599534"/>
            <a:chOff x="1605186" y="572440"/>
            <a:chExt cx="563562" cy="720725"/>
          </a:xfrm>
          <a:solidFill>
            <a:srgbClr val="FFFFFF"/>
          </a:solidFill>
        </p:grpSpPr>
        <p:sp>
          <p:nvSpPr>
            <p:cNvPr id="47"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0" name="组合 49"/>
          <p:cNvGrpSpPr>
            <a:grpSpLocks noChangeAspect="1"/>
          </p:cNvGrpSpPr>
          <p:nvPr/>
        </p:nvGrpSpPr>
        <p:grpSpPr>
          <a:xfrm>
            <a:off x="6557542" y="3509507"/>
            <a:ext cx="375072" cy="419454"/>
            <a:chOff x="5999255" y="3275006"/>
            <a:chExt cx="402656" cy="450303"/>
          </a:xfrm>
          <a:solidFill>
            <a:srgbClr val="2F2637"/>
          </a:solidFill>
          <a:effectLst/>
        </p:grpSpPr>
        <p:sp>
          <p:nvSpPr>
            <p:cNvPr id="5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6" name="组合 55"/>
          <p:cNvGrpSpPr>
            <a:grpSpLocks noChangeAspect="1"/>
          </p:cNvGrpSpPr>
          <p:nvPr/>
        </p:nvGrpSpPr>
        <p:grpSpPr>
          <a:xfrm>
            <a:off x="3283804" y="4301960"/>
            <a:ext cx="389026" cy="440000"/>
            <a:chOff x="4994016" y="4872553"/>
            <a:chExt cx="406394" cy="459644"/>
          </a:xfrm>
          <a:solidFill>
            <a:srgbClr val="2F2637"/>
          </a:solidFill>
          <a:effectLst/>
        </p:grpSpPr>
        <p:sp>
          <p:nvSpPr>
            <p:cNvPr id="57"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0" name="组合 59"/>
          <p:cNvGrpSpPr/>
          <p:nvPr/>
        </p:nvGrpSpPr>
        <p:grpSpPr>
          <a:xfrm>
            <a:off x="8596207" y="4365377"/>
            <a:ext cx="400644" cy="431155"/>
            <a:chOff x="7005429" y="4859473"/>
            <a:chExt cx="466184" cy="501686"/>
          </a:xfrm>
          <a:solidFill>
            <a:srgbClr val="FCFCFC"/>
          </a:solidFill>
          <a:effectLst/>
        </p:grpSpPr>
        <p:sp>
          <p:nvSpPr>
            <p:cNvPr id="6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7" name="文本框 66"/>
          <p:cNvSpPr txBox="1"/>
          <p:nvPr/>
        </p:nvSpPr>
        <p:spPr>
          <a:xfrm>
            <a:off x="1460469" y="2559984"/>
            <a:ext cx="2316480" cy="460375"/>
          </a:xfrm>
          <a:prstGeom prst="rect">
            <a:avLst/>
          </a:prstGeom>
          <a:noFill/>
          <a:effectLst/>
        </p:spPr>
        <p:txBody>
          <a:bodyPr wrap="none" rtlCol="0">
            <a:spAutoFit/>
          </a:bodyPr>
          <a:lstStyle/>
          <a:p>
            <a:r>
              <a:rPr lang="zh-CN" altLang="en-US" sz="2400" dirty="0" smtClean="0">
                <a:solidFill>
                  <a:srgbClr val="2F2637"/>
                </a:solidFill>
                <a:latin typeface="华文宋体" panose="02010600040101010101" pitchFamily="2" charset="-122"/>
                <a:ea typeface="华文宋体" panose="02010600040101010101" pitchFamily="2" charset="-122"/>
              </a:rPr>
              <a:t>缩短蚊媒的寿命</a:t>
            </a:r>
            <a:endParaRPr lang="zh-CN" altLang="en-US" sz="2400" dirty="0" smtClean="0">
              <a:solidFill>
                <a:srgbClr val="2F2637"/>
              </a:solidFill>
              <a:latin typeface="华文宋体" panose="02010600040101010101" pitchFamily="2" charset="-122"/>
              <a:ea typeface="华文宋体" panose="02010600040101010101" pitchFamily="2" charset="-122"/>
            </a:endParaRPr>
          </a:p>
        </p:txBody>
      </p:sp>
      <p:sp>
        <p:nvSpPr>
          <p:cNvPr id="69" name="文本框 68"/>
          <p:cNvSpPr txBox="1"/>
          <p:nvPr/>
        </p:nvSpPr>
        <p:spPr>
          <a:xfrm>
            <a:off x="2255642" y="6069186"/>
            <a:ext cx="4145280" cy="460375"/>
          </a:xfrm>
          <a:prstGeom prst="rect">
            <a:avLst/>
          </a:prstGeom>
          <a:noFill/>
          <a:effectLst/>
        </p:spPr>
        <p:txBody>
          <a:bodyPr wrap="none" rtlCol="0">
            <a:spAutoFit/>
          </a:bodyPr>
          <a:lstStyle/>
          <a:p>
            <a:r>
              <a:rPr lang="zh-CN" altLang="en-US" sz="2400" dirty="0" smtClean="0">
                <a:solidFill>
                  <a:srgbClr val="2F2637"/>
                </a:solidFill>
                <a:latin typeface="华文宋体" panose="02010600040101010101" pitchFamily="2" charset="-122"/>
                <a:ea typeface="华文宋体" panose="02010600040101010101" pitchFamily="2" charset="-122"/>
              </a:rPr>
              <a:t>通过胞质不相容进行种群替代</a:t>
            </a:r>
            <a:endParaRPr lang="zh-CN" altLang="en-US" sz="2400" dirty="0" smtClean="0">
              <a:solidFill>
                <a:srgbClr val="2F2637"/>
              </a:solidFill>
              <a:latin typeface="华文宋体" panose="02010600040101010101" pitchFamily="2" charset="-122"/>
              <a:ea typeface="华文宋体" panose="02010600040101010101" pitchFamily="2" charset="-122"/>
            </a:endParaRPr>
          </a:p>
        </p:txBody>
      </p:sp>
      <p:sp>
        <p:nvSpPr>
          <p:cNvPr id="72" name="文本框 71"/>
          <p:cNvSpPr txBox="1"/>
          <p:nvPr/>
        </p:nvSpPr>
        <p:spPr>
          <a:xfrm>
            <a:off x="7984797" y="2620227"/>
            <a:ext cx="3230880" cy="460375"/>
          </a:xfrm>
          <a:prstGeom prst="rect">
            <a:avLst/>
          </a:prstGeom>
          <a:noFill/>
          <a:effectLst/>
        </p:spPr>
        <p:txBody>
          <a:bodyPr wrap="none" rtlCol="0">
            <a:spAutoFit/>
          </a:bodyPr>
          <a:lstStyle/>
          <a:p>
            <a:r>
              <a:rPr lang="zh-CN" altLang="en-US" sz="2400" dirty="0" smtClean="0">
                <a:solidFill>
                  <a:srgbClr val="2F2637"/>
                </a:solidFill>
                <a:latin typeface="华文宋体" panose="02010600040101010101" pitchFamily="2" charset="-122"/>
                <a:ea typeface="华文宋体" panose="02010600040101010101" pitchFamily="2" charset="-122"/>
              </a:rPr>
              <a:t>减小蚊媒的吸血成功率</a:t>
            </a:r>
            <a:endParaRPr lang="zh-CN" altLang="en-US" sz="2400" dirty="0" smtClean="0">
              <a:solidFill>
                <a:srgbClr val="2F2637"/>
              </a:solidFill>
              <a:latin typeface="华文宋体" panose="02010600040101010101" pitchFamily="2" charset="-122"/>
              <a:ea typeface="华文宋体" panose="02010600040101010101" pitchFamily="2" charset="-122"/>
            </a:endParaRPr>
          </a:p>
        </p:txBody>
      </p:sp>
      <p:sp>
        <p:nvSpPr>
          <p:cNvPr id="2" name="文本框 1"/>
          <p:cNvSpPr txBox="1"/>
          <p:nvPr/>
        </p:nvSpPr>
        <p:spPr>
          <a:xfrm>
            <a:off x="2767965" y="1063625"/>
            <a:ext cx="6734810" cy="521970"/>
          </a:xfrm>
          <a:prstGeom prst="rect">
            <a:avLst/>
          </a:prstGeom>
          <a:noFill/>
        </p:spPr>
        <p:txBody>
          <a:bodyPr wrap="square" rtlCol="0">
            <a:spAutoFit/>
          </a:bodyPr>
          <a:p>
            <a:r>
              <a:rPr lang="zh-CN" altLang="en-US" sz="2800">
                <a:solidFill>
                  <a:schemeClr val="tx1"/>
                </a:solidFill>
                <a:effectLst>
                  <a:outerShdw blurRad="38100" dist="19050" dir="2700000" algn="tl" rotWithShape="0">
                    <a:schemeClr val="dk1">
                      <a:alpha val="40000"/>
                    </a:schemeClr>
                  </a:outerShdw>
                </a:effectLst>
              </a:rPr>
              <a:t>沃尔巴克氏体在控制登革热传播中的作用</a:t>
            </a:r>
            <a:endParaRPr lang="zh-CN" altLang="en-US" sz="2800">
              <a:solidFill>
                <a:schemeClr val="tx1"/>
              </a:solidFill>
              <a:effectLst>
                <a:outerShdw blurRad="38100" dist="19050" dir="2700000" algn="tl" rotWithShape="0">
                  <a:schemeClr val="dk1">
                    <a:alpha val="40000"/>
                  </a:schemeClr>
                </a:outerShdw>
              </a:effectLst>
            </a:endParaRPr>
          </a:p>
        </p:txBody>
      </p:sp>
      <p:sp>
        <p:nvSpPr>
          <p:cNvPr id="3" name="文本框 2"/>
          <p:cNvSpPr txBox="1"/>
          <p:nvPr/>
        </p:nvSpPr>
        <p:spPr>
          <a:xfrm>
            <a:off x="8629650" y="5848985"/>
            <a:ext cx="767715" cy="521970"/>
          </a:xfrm>
          <a:prstGeom prst="rect">
            <a:avLst/>
          </a:prstGeom>
          <a:noFill/>
        </p:spPr>
        <p:txBody>
          <a:bodyPr wrap="square" rtlCol="0">
            <a:spAutoFit/>
          </a:bodyPr>
          <a:p>
            <a:r>
              <a:rPr lang="en-US" altLang="zh-CN" sz="2800"/>
              <a:t>···</a:t>
            </a:r>
            <a:endParaRPr lang="en-US" altLang="zh-CN" sz="280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5864" y="826657"/>
            <a:ext cx="10040273" cy="1014125"/>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pPr algn="ctr"/>
            <a:r>
              <a:rPr lang="en-US" altLang="zh-CN" dirty="0" smtClean="0">
                <a:solidFill>
                  <a:schemeClr val="tx1">
                    <a:lumMod val="75000"/>
                    <a:lumOff val="25000"/>
                  </a:schemeClr>
                </a:solidFill>
              </a:rPr>
              <a:t>LOREM IPSUM DOLOR</a:t>
            </a:r>
            <a:endParaRPr lang="zh-CN" altLang="en-US" dirty="0">
              <a:solidFill>
                <a:schemeClr val="tx1">
                  <a:lumMod val="75000"/>
                  <a:lumOff val="25000"/>
                </a:schemeClr>
              </a:solidFill>
            </a:endParaRPr>
          </a:p>
        </p:txBody>
      </p:sp>
      <p:sp>
        <p:nvSpPr>
          <p:cNvPr id="3" name="文本框 2"/>
          <p:cNvSpPr txBox="1"/>
          <p:nvPr/>
        </p:nvSpPr>
        <p:spPr>
          <a:xfrm>
            <a:off x="1014745" y="5597491"/>
            <a:ext cx="10162511" cy="891609"/>
          </a:xfrm>
          <a:prstGeom prst="rect">
            <a:avLst/>
          </a:prstGeom>
        </p:spPr>
        <p:txBody>
          <a:bodyPr vert="horz" lIns="91440" tIns="45720" rIns="91440" bIns="45720" rtlCol="0">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000" dirty="0" smtClean="0">
                <a:solidFill>
                  <a:srgbClr val="2F2637"/>
                </a:solidFill>
              </a:rPr>
              <a:t>Lorem ipsum dolor sit </a:t>
            </a:r>
            <a:r>
              <a:rPr lang="en-US" altLang="zh-CN" sz="2000" dirty="0" err="1" smtClean="0">
                <a:solidFill>
                  <a:srgbClr val="2F2637"/>
                </a:solidFill>
              </a:rPr>
              <a:t>amet</a:t>
            </a:r>
            <a:r>
              <a:rPr lang="en-US" altLang="zh-CN" sz="2000" dirty="0" smtClean="0">
                <a:solidFill>
                  <a:srgbClr val="2F2637"/>
                </a:solidFill>
              </a:rPr>
              <a:t>, </a:t>
            </a:r>
            <a:r>
              <a:rPr lang="en-US" altLang="zh-CN" sz="2000" dirty="0" err="1" smtClean="0">
                <a:solidFill>
                  <a:srgbClr val="2F2637"/>
                </a:solidFill>
              </a:rPr>
              <a:t>consectetur</a:t>
            </a:r>
            <a:r>
              <a:rPr lang="en-US" altLang="zh-CN" sz="2000" dirty="0" smtClean="0">
                <a:solidFill>
                  <a:srgbClr val="2F2637"/>
                </a:solidFill>
              </a:rPr>
              <a:t> </a:t>
            </a:r>
            <a:r>
              <a:rPr lang="en-US" altLang="zh-CN" sz="2000" dirty="0" err="1" smtClean="0">
                <a:solidFill>
                  <a:srgbClr val="2F2637"/>
                </a:solidFill>
              </a:rPr>
              <a:t>adipisicing</a:t>
            </a:r>
            <a:r>
              <a:rPr lang="en-US" altLang="zh-CN" sz="2000" dirty="0" smtClean="0">
                <a:solidFill>
                  <a:srgbClr val="2F2637"/>
                </a:solidFill>
              </a:rPr>
              <a:t> </a:t>
            </a:r>
            <a:r>
              <a:rPr lang="en-US" altLang="zh-CN" sz="2000" dirty="0" err="1" smtClean="0">
                <a:solidFill>
                  <a:srgbClr val="2F2637"/>
                </a:solidFill>
              </a:rPr>
              <a:t>elit</a:t>
            </a:r>
            <a:r>
              <a:rPr lang="en-US" altLang="zh-CN" sz="2000" dirty="0" smtClean="0">
                <a:solidFill>
                  <a:srgbClr val="2F2637"/>
                </a:solidFill>
              </a:rPr>
              <a:t>, </a:t>
            </a:r>
            <a:r>
              <a:rPr lang="en-US" altLang="zh-CN" sz="2000" dirty="0" err="1" smtClean="0">
                <a:solidFill>
                  <a:srgbClr val="2F2637"/>
                </a:solidFill>
              </a:rPr>
              <a:t>sed</a:t>
            </a:r>
            <a:r>
              <a:rPr lang="en-US" altLang="zh-CN" sz="2000" dirty="0" smtClean="0">
                <a:solidFill>
                  <a:srgbClr val="2F2637"/>
                </a:solidFill>
              </a:rPr>
              <a:t> do </a:t>
            </a:r>
            <a:r>
              <a:rPr lang="en-US" altLang="zh-CN" sz="2000" dirty="0" err="1" smtClean="0">
                <a:solidFill>
                  <a:srgbClr val="2F2637"/>
                </a:solidFill>
              </a:rPr>
              <a:t>eiusmod</a:t>
            </a:r>
            <a:r>
              <a:rPr lang="en-US" altLang="zh-CN" sz="2000" dirty="0" smtClean="0">
                <a:solidFill>
                  <a:srgbClr val="2F2637"/>
                </a:solidFill>
              </a:rPr>
              <a:t> </a:t>
            </a:r>
            <a:r>
              <a:rPr lang="en-US" altLang="zh-CN" sz="2000" dirty="0" err="1" smtClean="0">
                <a:solidFill>
                  <a:srgbClr val="2F2637"/>
                </a:solidFill>
              </a:rPr>
              <a:t>tempor</a:t>
            </a:r>
            <a:r>
              <a:rPr lang="en-US" altLang="zh-CN" sz="2000" dirty="0" smtClean="0">
                <a:solidFill>
                  <a:srgbClr val="2F2637"/>
                </a:solidFill>
              </a:rPr>
              <a:t> </a:t>
            </a:r>
            <a:r>
              <a:rPr lang="en-US" altLang="zh-CN" sz="2000" dirty="0" err="1" smtClean="0">
                <a:solidFill>
                  <a:srgbClr val="2F2637"/>
                </a:solidFill>
              </a:rPr>
              <a:t>incididunt</a:t>
            </a:r>
            <a:r>
              <a:rPr lang="en-US" altLang="zh-CN" sz="2000" dirty="0" smtClean="0">
                <a:solidFill>
                  <a:srgbClr val="2F2637"/>
                </a:solidFill>
              </a:rPr>
              <a:t> </a:t>
            </a:r>
            <a:r>
              <a:rPr lang="en-US" altLang="zh-CN" sz="2000" dirty="0" err="1" smtClean="0">
                <a:solidFill>
                  <a:srgbClr val="2F2637"/>
                </a:solidFill>
              </a:rPr>
              <a:t>ut</a:t>
            </a:r>
            <a:r>
              <a:rPr lang="en-US" altLang="zh-CN" sz="2000" dirty="0" smtClean="0">
                <a:solidFill>
                  <a:srgbClr val="2F2637"/>
                </a:solidFill>
              </a:rPr>
              <a:t> </a:t>
            </a:r>
            <a:r>
              <a:rPr lang="en-US" altLang="zh-CN" sz="2000" dirty="0" err="1" smtClean="0">
                <a:solidFill>
                  <a:srgbClr val="2F2637"/>
                </a:solidFill>
              </a:rPr>
              <a:t>labore</a:t>
            </a:r>
            <a:r>
              <a:rPr lang="en-US" altLang="zh-CN" sz="2000" dirty="0" smtClean="0">
                <a:solidFill>
                  <a:srgbClr val="2F2637"/>
                </a:solidFill>
              </a:rPr>
              <a:t> et </a:t>
            </a:r>
            <a:r>
              <a:rPr lang="en-US" altLang="zh-CN" sz="2000" dirty="0" err="1" smtClean="0">
                <a:solidFill>
                  <a:srgbClr val="2F2637"/>
                </a:solidFill>
              </a:rPr>
              <a:t>dolore</a:t>
            </a:r>
            <a:r>
              <a:rPr lang="en-US" altLang="zh-CN" sz="2000" dirty="0" smtClean="0">
                <a:solidFill>
                  <a:srgbClr val="2F2637"/>
                </a:solidFill>
              </a:rPr>
              <a:t> magna </a:t>
            </a:r>
            <a:r>
              <a:rPr lang="en-US" altLang="zh-CN" sz="2000" dirty="0" err="1" smtClean="0">
                <a:solidFill>
                  <a:srgbClr val="2F2637"/>
                </a:solidFill>
              </a:rPr>
              <a:t>aliqua</a:t>
            </a:r>
            <a:r>
              <a:rPr lang="en-US" altLang="zh-CN" sz="2000" dirty="0" smtClean="0">
                <a:solidFill>
                  <a:srgbClr val="2F2637"/>
                </a:solidFill>
              </a:rPr>
              <a:t>.</a:t>
            </a:r>
            <a:endParaRPr lang="zh-CN" altLang="en-US" sz="2000" dirty="0">
              <a:solidFill>
                <a:srgbClr val="2F2637"/>
              </a:solidFill>
            </a:endParaRPr>
          </a:p>
        </p:txBody>
      </p:sp>
      <p:pic>
        <p:nvPicPr>
          <p:cNvPr id="4" name="图片 3" descr="timg"/>
          <p:cNvPicPr>
            <a:picLocks noChangeAspect="1"/>
          </p:cNvPicPr>
          <p:nvPr/>
        </p:nvPicPr>
        <p:blipFill>
          <a:blip r:embed="rId1"/>
          <a:stretch>
            <a:fillRect/>
          </a:stretch>
        </p:blipFill>
        <p:spPr>
          <a:xfrm>
            <a:off x="805815" y="1022350"/>
            <a:ext cx="10580370" cy="5466715"/>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sz="half" idx="1"/>
          </p:nvPr>
        </p:nvSpPr>
        <p:spPr>
          <a:xfrm>
            <a:off x="468630" y="3522980"/>
            <a:ext cx="2891790" cy="3333750"/>
          </a:xfrm>
        </p:spPr>
        <p:txBody>
          <a:bodyPr/>
          <a:lstStyle/>
          <a:p>
            <a:r>
              <a:rPr lang="en-US" altLang="zh-CN" sz="1800" dirty="0"/>
              <a:t>2015</a:t>
            </a:r>
            <a:r>
              <a:rPr lang="zh-CN" altLang="en-US" sz="1800" dirty="0"/>
              <a:t>年</a:t>
            </a:r>
            <a:r>
              <a:rPr lang="en-US" altLang="zh-CN" sz="1800" dirty="0"/>
              <a:t>3</a:t>
            </a:r>
            <a:r>
              <a:rPr lang="zh-CN" altLang="en-US" sz="1800" dirty="0"/>
              <a:t>月，我国政府接受了这项计划：将</a:t>
            </a:r>
            <a:r>
              <a:rPr lang="en-US" altLang="zh-CN" sz="1800" dirty="0"/>
              <a:t>50</a:t>
            </a:r>
            <a:r>
              <a:rPr lang="zh-CN" altLang="en-US" sz="1800" dirty="0"/>
              <a:t>万只无繁殖能力的雄蚊子放到广东省疾病高发区。</a:t>
            </a:r>
            <a:endParaRPr lang="zh-CN" altLang="en-US" sz="1800" dirty="0"/>
          </a:p>
        </p:txBody>
      </p:sp>
      <p:sp>
        <p:nvSpPr>
          <p:cNvPr id="7" name="内容占位符 6"/>
          <p:cNvSpPr>
            <a:spLocks noGrp="1"/>
          </p:cNvSpPr>
          <p:nvPr>
            <p:ph sz="half" idx="2"/>
          </p:nvPr>
        </p:nvSpPr>
        <p:spPr>
          <a:xfrm>
            <a:off x="4295775" y="2480310"/>
            <a:ext cx="3076575" cy="2764155"/>
          </a:xfrm>
        </p:spPr>
        <p:txBody>
          <a:bodyPr/>
          <a:lstStyle/>
          <a:p>
            <a:r>
              <a:rPr lang="en-US" altLang="zh-CN" sz="1800" dirty="0"/>
              <a:t>在释放的最后一整个月里，最终只监测到一个孵化的幼虫，而成虫的控制效果也达到97%。</a:t>
            </a:r>
            <a:endParaRPr lang="en-US" altLang="zh-CN" sz="1800" dirty="0"/>
          </a:p>
        </p:txBody>
      </p:sp>
      <p:sp>
        <p:nvSpPr>
          <p:cNvPr id="160" name=" 160"/>
          <p:cNvSpPr/>
          <p:nvPr/>
        </p:nvSpPr>
        <p:spPr>
          <a:xfrm>
            <a:off x="3246755" y="4509135"/>
            <a:ext cx="910590" cy="55499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p>
            <a:pPr algn="ctr" eaLnBrk="1" fontAlgn="auto" hangingPunct="1">
              <a:spcBef>
                <a:spcPts val="0"/>
              </a:spcBef>
              <a:spcAft>
                <a:spcPts val="0"/>
              </a:spcAft>
              <a:defRPr/>
            </a:pPr>
            <a:endParaRPr lang="zh-CN" altLang="en-US">
              <a:solidFill>
                <a:srgbClr val="FFFFFF"/>
              </a:solidFill>
            </a:endParaRPr>
          </a:p>
        </p:txBody>
      </p:sp>
      <p:sp>
        <p:nvSpPr>
          <p:cNvPr id="2" name="文本框 1"/>
          <p:cNvSpPr txBox="1"/>
          <p:nvPr/>
        </p:nvSpPr>
        <p:spPr>
          <a:xfrm>
            <a:off x="8265795" y="1294130"/>
            <a:ext cx="3619500" cy="2030095"/>
          </a:xfrm>
          <a:prstGeom prst="rect">
            <a:avLst/>
          </a:prstGeom>
          <a:noFill/>
        </p:spPr>
        <p:txBody>
          <a:bodyPr wrap="square" rtlCol="0">
            <a:spAutoFit/>
          </a:bodyPr>
          <a:p>
            <a:pPr algn="l"/>
            <a:r>
              <a:rPr lang="en-US" altLang="zh-CN"/>
              <a:t>10</a:t>
            </a:r>
            <a:r>
              <a:rPr lang="zh-CN" altLang="en-US"/>
              <a:t>月</a:t>
            </a:r>
            <a:r>
              <a:rPr lang="en-US" altLang="zh-CN"/>
              <a:t>19</a:t>
            </a:r>
            <a:r>
              <a:rPr lang="zh-CN" altLang="en-US"/>
              <a:t>日，</a:t>
            </a:r>
            <a:r>
              <a:rPr lang="zh-CN" altLang="en-US"/>
              <a:t>广东省卫计委通报了9月全省登革热媒介伊蚊密度监测评估结果。全省共设置2311个监测点，符合防控要求的有1059个点。疫情进入多点散发及小规模聚集的低位发病阶段，遏制发病高峰和控制疫情扩散蔓延工作已见成效。</a:t>
            </a:r>
            <a:endParaRPr lang="zh-CN" altLang="en-US"/>
          </a:p>
        </p:txBody>
      </p:sp>
      <p:sp>
        <p:nvSpPr>
          <p:cNvPr id="3" name=" 3"/>
          <p:cNvSpPr/>
          <p:nvPr/>
        </p:nvSpPr>
        <p:spPr>
          <a:xfrm>
            <a:off x="7258685" y="2959735"/>
            <a:ext cx="853440" cy="65405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4" name="图片 3" descr="timg (1)"/>
          <p:cNvPicPr>
            <a:picLocks noChangeAspect="1"/>
          </p:cNvPicPr>
          <p:nvPr/>
        </p:nvPicPr>
        <p:blipFill>
          <a:blip r:embed="rId1"/>
          <a:stretch>
            <a:fillRect/>
          </a:stretch>
        </p:blipFill>
        <p:spPr>
          <a:xfrm>
            <a:off x="7686675" y="3739515"/>
            <a:ext cx="3826510" cy="2900680"/>
          </a:xfrm>
          <a:prstGeom prst="rect">
            <a:avLst/>
          </a:prstGeom>
        </p:spPr>
      </p:pic>
      <p:pic>
        <p:nvPicPr>
          <p:cNvPr id="8" name="图片 7" descr="timg (2)"/>
          <p:cNvPicPr>
            <a:picLocks noChangeAspect="1"/>
          </p:cNvPicPr>
          <p:nvPr/>
        </p:nvPicPr>
        <p:blipFill>
          <a:blip r:embed="rId2"/>
          <a:stretch>
            <a:fillRect/>
          </a:stretch>
        </p:blipFill>
        <p:spPr>
          <a:xfrm>
            <a:off x="1282700" y="630555"/>
            <a:ext cx="2475865" cy="376428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basetag"/>
  <p:tag name="KSO_WM_TEMPLATE_INDEX" val="20163694"/>
</p:tagLst>
</file>

<file path=ppt/tags/tag10.xml><?xml version="1.0" encoding="utf-8"?>
<p:tagLst xmlns:p="http://schemas.openxmlformats.org/presentationml/2006/main">
  <p:tag name="KSO_WM_TEMPLATE_CATEGORY" val="basetag"/>
  <p:tag name="KSO_WM_TEMPLATE_INDEX" val="20163694"/>
  <p:tag name="KSO_WM_TAG_VERSION" val="1.0"/>
  <p:tag name="KSO_WM_SLIDE_ID" val="basetag20163694_29"/>
  <p:tag name="KSO_WM_SLIDE_INDEX" val="29"/>
  <p:tag name="KSO_WM_SLIDE_ITEM_CNT" val="0"/>
  <p:tag name="KSO_WM_SLIDE_TYPE" val="text"/>
  <p:tag name="KSO_WM_BEAUTIFY_FLAG" val="#wm#"/>
</p:tagLst>
</file>

<file path=ppt/tags/tag11.xml><?xml version="1.0" encoding="utf-8"?>
<p:tagLst xmlns:p="http://schemas.openxmlformats.org/presentationml/2006/main">
  <p:tag name="KSO_WM_TEMPLATE_CATEGORY" val="basetag"/>
  <p:tag name="KSO_WM_TEMPLATE_INDEX" val="20163694"/>
  <p:tag name="KSO_WM_TAG_VERSION" val="1.0"/>
  <p:tag name="KSO_WM_SLIDE_ID" val="basetag20163694_5"/>
  <p:tag name="KSO_WM_SLIDE_INDEX" val="5"/>
  <p:tag name="KSO_WM_SLIDE_ITEM_CNT" val="0"/>
  <p:tag name="KSO_WM_SLIDE_TYPE" val="text"/>
  <p:tag name="KSO_WM_BEAUTIFY_FLAG" val="#wm#"/>
</p:tagLst>
</file>

<file path=ppt/tags/tag12.xml><?xml version="1.0" encoding="utf-8"?>
<p:tagLst xmlns:p="http://schemas.openxmlformats.org/presentationml/2006/main">
  <p:tag name="KSO_WM_TEMPLATE_CATEGORY" val="basetag"/>
  <p:tag name="KSO_WM_TEMPLATE_INDEX" val="20163694"/>
  <p:tag name="KSO_WM_TAG_VERSION" val="1.0"/>
  <p:tag name="KSO_WM_SLIDE_ID" val="basetag20163694_3"/>
  <p:tag name="KSO_WM_SLIDE_INDEX" val="3"/>
  <p:tag name="KSO_WM_SLIDE_ITEM_CNT" val="0"/>
  <p:tag name="KSO_WM_SLIDE_TYPE" val="text"/>
  <p:tag name="KSO_WM_BEAUTIFY_FLAG" val="#wm#"/>
</p:tagLst>
</file>

<file path=ppt/tags/tag13.xml><?xml version="1.0" encoding="utf-8"?>
<p:tagLst xmlns:p="http://schemas.openxmlformats.org/presentationml/2006/main">
  <p:tag name="KSO_WM_TEMPLATE_CATEGORY" val="basetag"/>
  <p:tag name="KSO_WM_TEMPLATE_INDEX" val="20163694"/>
  <p:tag name="KSO_WM_TAG_VERSION" val="1.0"/>
  <p:tag name="KSO_WM_SLIDE_ID" val="basetag20163694_2"/>
  <p:tag name="KSO_WM_SLIDE_INDEX" val="2"/>
  <p:tag name="KSO_WM_SLIDE_ITEM_CNT" val="0"/>
  <p:tag name="KSO_WM_SLIDE_TYPE" val="text"/>
  <p:tag name="KSO_WM_BEAUTIFY_FLAG" val="#wm#"/>
</p:tagLst>
</file>

<file path=ppt/tags/tag14.xml><?xml version="1.0" encoding="utf-8"?>
<p:tagLst xmlns:p="http://schemas.openxmlformats.org/presentationml/2006/main">
  <p:tag name="KSO_WM_TEMPLATE_CATEGORY" val="basetag"/>
  <p:tag name="KSO_WM_TEMPLATE_INDEX" val="20163694"/>
  <p:tag name="KSO_WM_TAG_VERSION" val="1.0"/>
  <p:tag name="KSO_WM_SLIDE_ID" val="basetag20163694_39"/>
  <p:tag name="KSO_WM_SLIDE_INDEX" val="39"/>
  <p:tag name="KSO_WM_SLIDE_ITEM_CNT" val="0"/>
  <p:tag name="KSO_WM_SLIDE_TYPE" val="text"/>
  <p:tag name="KSO_WM_BEAUTIFY_FLAG" val="#wm#"/>
</p:tagLst>
</file>

<file path=ppt/tags/tag2.xml><?xml version="1.0" encoding="utf-8"?>
<p:tagLst xmlns:p="http://schemas.openxmlformats.org/presentationml/2006/main">
  <p:tag name="KSO_WM_TAG_VERSION" val="1.0"/>
  <p:tag name="KSO_WM_TEMPLATE_CATEGORY" val="basetag"/>
  <p:tag name="KSO_WM_TEMPLATE_INDEX" val="20163694"/>
</p:tagLst>
</file>

<file path=ppt/tags/tag3.xml><?xml version="1.0" encoding="utf-8"?>
<p:tagLst xmlns:p="http://schemas.openxmlformats.org/presentationml/2006/main">
  <p:tag name="KSO_WM_TEMPLATE_CATEGORY" val="basetag"/>
  <p:tag name="KSO_WM_TEMPLATE_INDEX" val="20163694"/>
  <p:tag name="KSO_WM_TAG_VERSION" val="1.0"/>
  <p:tag name="KSO_WM_TEMPLATE_THUMBS_INDEX" val="1、6、7、9、10、11、15、17、20、21、22、24、35、36、44、46、47"/>
  <p:tag name="KSO_WM_BEAUTIFY_FLAG" val="#wm#"/>
</p:tagLst>
</file>

<file path=ppt/tags/tag4.xml><?xml version="1.0" encoding="utf-8"?>
<p:tagLst xmlns:p="http://schemas.openxmlformats.org/presentationml/2006/main">
  <p:tag name="KSO_WM_TEMPLATE_CATEGORY" val="basetag"/>
  <p:tag name="KSO_WM_TEMPLATE_INDEX" val="20163694"/>
</p:tagLst>
</file>

<file path=ppt/tags/tag5.xml><?xml version="1.0" encoding="utf-8"?>
<p:tagLst xmlns:p="http://schemas.openxmlformats.org/presentationml/2006/main">
  <p:tag name="KSO_WM_TEMPLATE_CATEGORY" val="basetag"/>
  <p:tag name="KSO_WM_TEMPLATE_INDEX" val="20163694"/>
  <p:tag name="KSO_WM_TAG_VERSION" val="1.0"/>
  <p:tag name="KSO_WM_SLIDE_ID" val="basetag20163694_4"/>
  <p:tag name="KSO_WM_SLIDE_INDEX" val="4"/>
  <p:tag name="KSO_WM_SLIDE_ITEM_CNT" val="0"/>
  <p:tag name="KSO_WM_SLIDE_TYPE" val="text"/>
  <p:tag name="KSO_WM_BEAUTIFY_FLAG" val="#wm#"/>
</p:tagLst>
</file>

<file path=ppt/tags/tag6.xml><?xml version="1.0" encoding="utf-8"?>
<p:tagLst xmlns:p="http://schemas.openxmlformats.org/presentationml/2006/main">
  <p:tag name="KSO_WM_TEMPLATE_CATEGORY" val="basetag"/>
  <p:tag name="KSO_WM_TEMPLATE_INDEX" val="20163694"/>
  <p:tag name="KSO_WM_TAG_VERSION" val="1.0"/>
  <p:tag name="KSO_WM_SLIDE_ID" val="basetag20163694_14"/>
  <p:tag name="KSO_WM_SLIDE_INDEX" val="14"/>
  <p:tag name="KSO_WM_SLIDE_ITEM_CNT" val="0"/>
  <p:tag name="KSO_WM_SLIDE_TYPE" val="text"/>
  <p:tag name="KSO_WM_BEAUTIFY_FLAG" val="#wm#"/>
</p:tagLst>
</file>

<file path=ppt/tags/tag7.xml><?xml version="1.0" encoding="utf-8"?>
<p:tagLst xmlns:p="http://schemas.openxmlformats.org/presentationml/2006/main">
  <p:tag name="KSO_WM_TEMPLATE_CATEGORY" val="basetag"/>
  <p:tag name="KSO_WM_TEMPLATE_INDEX" val="20163694"/>
  <p:tag name="KSO_WM_TAG_VERSION" val="1.0"/>
  <p:tag name="KSO_WM_SLIDE_ID" val="basetag20163694_2"/>
  <p:tag name="KSO_WM_SLIDE_INDEX" val="2"/>
  <p:tag name="KSO_WM_SLIDE_ITEM_CNT" val="0"/>
  <p:tag name="KSO_WM_SLIDE_TYPE" val="text"/>
  <p:tag name="KSO_WM_BEAUTIFY_FLAG" val="#wm#"/>
</p:tagLst>
</file>

<file path=ppt/tags/tag8.xml><?xml version="1.0" encoding="utf-8"?>
<p:tagLst xmlns:p="http://schemas.openxmlformats.org/presentationml/2006/main">
  <p:tag name="KSO_WM_TEMPLATE_CATEGORY" val="basetag"/>
  <p:tag name="KSO_WM_TEMPLATE_INDEX" val="20163694"/>
  <p:tag name="KSO_WM_TAG_VERSION" val="1.0"/>
  <p:tag name="KSO_WM_SLIDE_ID" val="basetag20163694_9"/>
  <p:tag name="KSO_WM_SLIDE_INDEX" val="9"/>
  <p:tag name="KSO_WM_SLIDE_ITEM_CNT" val="0"/>
  <p:tag name="KSO_WM_SLIDE_TYPE" val="text"/>
  <p:tag name="KSO_WM_BEAUTIFY_FLAG" val="#wm#"/>
</p:tagLst>
</file>

<file path=ppt/tags/tag9.xml><?xml version="1.0" encoding="utf-8"?>
<p:tagLst xmlns:p="http://schemas.openxmlformats.org/presentationml/2006/main">
  <p:tag name="KSO_WM_TEMPLATE_CATEGORY" val="basetag"/>
  <p:tag name="KSO_WM_TEMPLATE_INDEX" val="20163694"/>
  <p:tag name="KSO_WM_TAG_VERSION" val="1.0"/>
  <p:tag name="KSO_WM_SLIDE_ID" val="basetag20163694_6"/>
  <p:tag name="KSO_WM_SLIDE_INDEX" val="6"/>
  <p:tag name="KSO_WM_SLIDE_ITEM_CNT" val="0"/>
  <p:tag name="KSO_WM_SLIDE_TYPE" val="contents"/>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1884</Words>
  <Application>WPS 演示</Application>
  <PresentationFormat>宽屏</PresentationFormat>
  <Paragraphs>90</Paragraphs>
  <Slides>11</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11</vt:i4>
      </vt:variant>
    </vt:vector>
  </HeadingPairs>
  <TitlesOfParts>
    <vt:vector size="27" baseType="lpstr">
      <vt:lpstr>Arial</vt:lpstr>
      <vt:lpstr>宋体</vt:lpstr>
      <vt:lpstr>Wingdings</vt:lpstr>
      <vt:lpstr>华文宋体</vt:lpstr>
      <vt:lpstr>Calibri</vt:lpstr>
      <vt:lpstr>微软雅黑</vt:lpstr>
      <vt:lpstr>方正姚体</vt:lpstr>
      <vt:lpstr>Impact</vt:lpstr>
      <vt:lpstr>Arial</vt:lpstr>
      <vt:lpstr>黑体</vt:lpstr>
      <vt:lpstr>Arial Unicode MS</vt:lpstr>
      <vt:lpstr>MS PGothic</vt:lpstr>
      <vt:lpstr>Gill Sans</vt:lpstr>
      <vt:lpstr>方正兰亭粗黑_GBK</vt:lpstr>
      <vt:lpstr>Gill Sans MT</vt:lpstr>
      <vt:lpstr>Office 主题</vt:lpstr>
      <vt:lpstr>沃尔巴克氏体</vt:lpstr>
      <vt:lpstr>PS：登革热（dengue fever）是登革病毒经蚊媒传播引起的急性虫媒传染病。</vt:lpstr>
      <vt:lpstr>PowerPoint 演示文稿</vt:lpstr>
      <vt:lpstr>沃尔巴克氏体</vt:lpstr>
      <vt:lpstr>PowerPoint 演示文稿</vt:lpstr>
      <vt:lpstr>PowerPoint 演示文稿</vt:lpstr>
      <vt:lpstr>PowerPoint 演示文稿</vt:lpstr>
      <vt:lpstr>PowerPoint 演示文稿</vt:lpstr>
      <vt:lpstr>LOREM IPSUM DOLOR</vt:lpstr>
      <vt:lpstr>参考文献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zlz</dc:creator>
  <cp:lastModifiedBy>zlz</cp:lastModifiedBy>
  <cp:revision>3</cp:revision>
  <dcterms:created xsi:type="dcterms:W3CDTF">2017-05-22T14:39:00Z</dcterms:created>
  <dcterms:modified xsi:type="dcterms:W3CDTF">2017-06-11T05:46:56Z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