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45"/>
  </p:handoutMasterIdLst>
  <p:sldIdLst>
    <p:sldId id="256" r:id="rId2"/>
    <p:sldId id="283" r:id="rId3"/>
    <p:sldId id="257" r:id="rId4"/>
    <p:sldId id="258" r:id="rId5"/>
    <p:sldId id="285" r:id="rId6"/>
    <p:sldId id="325" r:id="rId7"/>
    <p:sldId id="326" r:id="rId8"/>
    <p:sldId id="284" r:id="rId9"/>
    <p:sldId id="290" r:id="rId10"/>
    <p:sldId id="289" r:id="rId11"/>
    <p:sldId id="260" r:id="rId12"/>
    <p:sldId id="291" r:id="rId13"/>
    <p:sldId id="292" r:id="rId14"/>
    <p:sldId id="318" r:id="rId15"/>
    <p:sldId id="319" r:id="rId16"/>
    <p:sldId id="320" r:id="rId17"/>
    <p:sldId id="321" r:id="rId18"/>
    <p:sldId id="322" r:id="rId19"/>
    <p:sldId id="304" r:id="rId20"/>
    <p:sldId id="323" r:id="rId21"/>
    <p:sldId id="305" r:id="rId22"/>
    <p:sldId id="306" r:id="rId23"/>
    <p:sldId id="307" r:id="rId24"/>
    <p:sldId id="310" r:id="rId25"/>
    <p:sldId id="311" r:id="rId26"/>
    <p:sldId id="312" r:id="rId27"/>
    <p:sldId id="315" r:id="rId28"/>
    <p:sldId id="314" r:id="rId29"/>
    <p:sldId id="316" r:id="rId30"/>
    <p:sldId id="317" r:id="rId31"/>
    <p:sldId id="324" r:id="rId32"/>
    <p:sldId id="293" r:id="rId33"/>
    <p:sldId id="295" r:id="rId34"/>
    <p:sldId id="296" r:id="rId35"/>
    <p:sldId id="297" r:id="rId36"/>
    <p:sldId id="294" r:id="rId37"/>
    <p:sldId id="298" r:id="rId38"/>
    <p:sldId id="299" r:id="rId39"/>
    <p:sldId id="300" r:id="rId40"/>
    <p:sldId id="301" r:id="rId41"/>
    <p:sldId id="302" r:id="rId42"/>
    <p:sldId id="303" r:id="rId43"/>
    <p:sldId id="278" r:id="rId44"/>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049">
          <p15:clr>
            <a:srgbClr val="A4A3A4"/>
          </p15:clr>
        </p15:guide>
        <p15:guide id="2" pos="408">
          <p15:clr>
            <a:srgbClr val="A4A3A4"/>
          </p15:clr>
        </p15:guide>
        <p15:guide id="3" pos="5352">
          <p15:clr>
            <a:srgbClr val="A4A3A4"/>
          </p15:clr>
        </p15:guide>
        <p15:guide id="4" orient="horz" pos="19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6CB3"/>
    <a:srgbClr val="6EB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3" autoAdjust="0"/>
    <p:restoredTop sz="94660"/>
  </p:normalViewPr>
  <p:slideViewPr>
    <p:cSldViewPr snapToGrid="0" showGuides="1">
      <p:cViewPr varScale="1">
        <p:scale>
          <a:sx n="85" d="100"/>
          <a:sy n="85" d="100"/>
        </p:scale>
        <p:origin x="-84" y="-198"/>
      </p:cViewPr>
      <p:guideLst>
        <p:guide orient="horz" pos="3049"/>
        <p:guide orient="horz" pos="191"/>
        <p:guide pos="408"/>
        <p:guide pos="5352"/>
      </p:guideLst>
    </p:cSldViewPr>
  </p:slideViewPr>
  <p:notesTextViewPr>
    <p:cViewPr>
      <p:scale>
        <a:sx n="1" d="1"/>
        <a:sy n="1" d="1"/>
      </p:scale>
      <p:origin x="0" y="0"/>
    </p:cViewPr>
  </p:notesTextViewPr>
  <p:notesViewPr>
    <p:cSldViewPr snapToGrid="0">
      <p:cViewPr varScale="1">
        <p:scale>
          <a:sx n="65" d="100"/>
          <a:sy n="65" d="100"/>
        </p:scale>
        <p:origin x="3082"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A19B8FE-8769-46E2-A9A4-1AC82663D35C}" type="datetimeFigureOut">
              <a:rPr lang="zh-CN" altLang="en-US" smtClean="0"/>
              <a:t>2017/12/25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39FDB4-E4DF-4040-9285-8E2BF04D4114}" type="slidenum">
              <a:rPr lang="zh-CN" altLang="en-US" smtClean="0"/>
              <a:t>‹#›</a:t>
            </a:fld>
            <a:endParaRPr lang="zh-CN" altLang="en-US"/>
          </a:p>
        </p:txBody>
      </p:sp>
    </p:spTree>
    <p:extLst>
      <p:ext uri="{BB962C8B-B14F-4D97-AF65-F5344CB8AC3E}">
        <p14:creationId xmlns:p14="http://schemas.microsoft.com/office/powerpoint/2010/main" val="343137232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4778498"/>
          </a:xfrm>
          <a:prstGeom prst="rect">
            <a:avLst/>
          </a:prstGeom>
        </p:spPr>
      </p:pic>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E4EC60A0-66F3-4A4D-B2E7-E43D9415C18B}" type="datetimeFigureOut">
              <a:rPr lang="zh-CN" altLang="en-US" smtClean="0"/>
              <a:t>2017/12/25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B91842-DC36-4C1C-9D0D-FF9868646603}" type="slidenum">
              <a:rPr lang="zh-CN" altLang="en-US" smtClean="0"/>
              <a:t>‹#›</a:t>
            </a:fld>
            <a:endParaRPr lang="zh-CN" altLang="en-US"/>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EC60A0-66F3-4A4D-B2E7-E43D9415C18B}" type="datetimeFigureOut">
              <a:rPr lang="zh-CN" altLang="en-US" smtClean="0"/>
              <a:t>2017/12/25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0B91842-DC36-4C1C-9D0D-FF986864660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dir="r"/>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image" Target="../media/image12.tiff"/><Relationship Id="rId1" Type="http://schemas.openxmlformats.org/officeDocument/2006/relationships/slideLayout" Target="../slideLayouts/slideLayout4.xml"/><Relationship Id="rId4" Type="http://schemas.openxmlformats.org/officeDocument/2006/relationships/image" Target="../media/image510.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emf"/><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emf"/></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37.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jf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f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6045" y="1284269"/>
            <a:ext cx="7017249" cy="1660076"/>
          </a:xfrm>
          <a:prstGeom prst="rect">
            <a:avLst/>
          </a:prstGeom>
          <a:noFill/>
          <a:ln w="57150">
            <a:solidFill>
              <a:schemeClr val="bg1"/>
            </a:solid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43573" y="3210315"/>
            <a:ext cx="4372603" cy="501291"/>
          </a:xfrm>
          <a:prstGeom prst="rect">
            <a:avLst/>
          </a:prstGeom>
        </p:spPr>
        <p:txBody>
          <a:bodyPr wrap="square">
            <a:spAutoFit/>
          </a:bodyPr>
          <a:lstStyle/>
          <a:p>
            <a:pPr algn="ctr">
              <a:lnSpc>
                <a:spcPct val="150000"/>
              </a:lnSpc>
              <a:defRPr/>
            </a:pPr>
            <a:r>
              <a:rPr lang="zh-CN" altLang="en-US" sz="2000" dirty="0">
                <a:solidFill>
                  <a:schemeClr val="bg1"/>
                </a:solidFill>
                <a:ea typeface="宋体" panose="02010600030101010101" pitchFamily="2" charset="-122"/>
                <a:cs typeface="Arial" panose="020B0604020202020204" pitchFamily="34" charset="0"/>
              </a:rPr>
              <a:t>第八小组</a:t>
            </a:r>
            <a:endParaRPr lang="en-US" altLang="zh-CN" sz="2000" dirty="0">
              <a:solidFill>
                <a:schemeClr val="bg1"/>
              </a:solidFill>
              <a:ea typeface="宋体" panose="02010600030101010101" pitchFamily="2" charset="-122"/>
              <a:cs typeface="Arial" panose="020B0604020202020204" pitchFamily="34" charset="0"/>
            </a:endParaRPr>
          </a:p>
        </p:txBody>
      </p:sp>
      <p:sp>
        <p:nvSpPr>
          <p:cNvPr id="5" name="文本框 4"/>
          <p:cNvSpPr txBox="1"/>
          <p:nvPr/>
        </p:nvSpPr>
        <p:spPr>
          <a:xfrm>
            <a:off x="976045" y="1329477"/>
            <a:ext cx="7099442" cy="1569660"/>
          </a:xfrm>
          <a:prstGeom prst="rect">
            <a:avLst/>
          </a:prstGeom>
          <a:noFill/>
        </p:spPr>
        <p:txBody>
          <a:bodyPr wrap="square" rtlCol="0">
            <a:spAutoFit/>
          </a:bodyPr>
          <a:lstStyle/>
          <a:p>
            <a:pPr algn="ctr"/>
            <a:r>
              <a:rPr lang="en-US" altLang="zh-CN" sz="3200" b="1" dirty="0">
                <a:solidFill>
                  <a:schemeClr val="bg1"/>
                </a:solidFill>
                <a:effectLst>
                  <a:outerShdw blurRad="50800" dist="38100" dir="5400000" algn="t" rotWithShape="0">
                    <a:prstClr val="black">
                      <a:alpha val="40000"/>
                    </a:prstClr>
                  </a:outerShdw>
                </a:effectLst>
                <a:latin typeface="+mj-ea"/>
                <a:ea typeface="+mj-ea"/>
              </a:rPr>
              <a:t>Demand Response Management With Multiple Utility Companies: A Two-Level Game Approach</a:t>
            </a:r>
            <a:endParaRPr lang="zh-CN" altLang="en-US" sz="3200" b="1" dirty="0">
              <a:solidFill>
                <a:schemeClr val="bg1"/>
              </a:solidFill>
              <a:effectLst>
                <a:outerShdw blurRad="50800" dist="38100" dir="5400000" algn="t" rotWithShape="0">
                  <a:prstClr val="black">
                    <a:alpha val="40000"/>
                  </a:prstClr>
                </a:outerShdw>
              </a:effectLst>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6631" r="23905"/>
          <a:stretch>
            <a:fillRect/>
          </a:stretch>
        </p:blipFill>
        <p:spPr>
          <a:xfrm>
            <a:off x="4572000" y="0"/>
            <a:ext cx="4582886" cy="5143500"/>
          </a:xfrm>
          <a:prstGeom prst="rect">
            <a:avLst/>
          </a:prstGeom>
        </p:spPr>
      </p:pic>
      <p:sp>
        <p:nvSpPr>
          <p:cNvPr id="5" name="文本框 4"/>
          <p:cNvSpPr txBox="1"/>
          <p:nvPr/>
        </p:nvSpPr>
        <p:spPr>
          <a:xfrm>
            <a:off x="771884" y="150124"/>
            <a:ext cx="2282997" cy="338554"/>
          </a:xfrm>
          <a:prstGeom prst="rect">
            <a:avLst/>
          </a:prstGeom>
          <a:noFill/>
        </p:spPr>
        <p:txBody>
          <a:bodyPr wrap="none" rtlCol="0">
            <a:spAutoFit/>
          </a:bodyPr>
          <a:lstStyle/>
          <a:p>
            <a:pPr lvl="0"/>
            <a:r>
              <a:rPr lang="en-US" altLang="zh-CN" sz="1600" b="1" dirty="0">
                <a:solidFill>
                  <a:srgbClr val="406CB3"/>
                </a:solidFill>
                <a:latin typeface="微软雅黑" panose="020B0503020204020204" charset="-122"/>
                <a:ea typeface="微软雅黑" panose="020B0503020204020204" charset="-122"/>
              </a:rPr>
              <a:t>NASH EQUILIBRIUM</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3" name="椭圆 2"/>
          <p:cNvSpPr/>
          <p:nvPr/>
        </p:nvSpPr>
        <p:spPr>
          <a:xfrm>
            <a:off x="171683" y="1013220"/>
            <a:ext cx="600200" cy="600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Light"/>
              <a:ea typeface="微软雅黑 Light"/>
              <a:cs typeface="+mn-cs"/>
            </a:endParaRPr>
          </a:p>
        </p:txBody>
      </p:sp>
      <p:sp>
        <p:nvSpPr>
          <p:cNvPr id="20" name="文本框 19"/>
          <p:cNvSpPr txBox="1"/>
          <p:nvPr/>
        </p:nvSpPr>
        <p:spPr>
          <a:xfrm>
            <a:off x="771883" y="1108540"/>
            <a:ext cx="800219" cy="27699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406CB3"/>
                </a:solidFill>
                <a:effectLst/>
                <a:uLnTx/>
                <a:uFillTx/>
                <a:latin typeface="微软雅黑"/>
                <a:ea typeface="微软雅黑"/>
                <a:cs typeface="+mn-cs"/>
              </a:rPr>
              <a:t>纳什均衡</a:t>
            </a:r>
          </a:p>
        </p:txBody>
      </p:sp>
      <p:sp>
        <p:nvSpPr>
          <p:cNvPr id="21" name="矩形 20"/>
          <p:cNvSpPr/>
          <p:nvPr/>
        </p:nvSpPr>
        <p:spPr>
          <a:xfrm>
            <a:off x="771882" y="1313320"/>
            <a:ext cx="3680199" cy="614720"/>
          </a:xfrm>
          <a:prstGeom prst="rect">
            <a:avLst/>
          </a:prstGeom>
        </p:spPr>
        <p:txBody>
          <a:bodyPr wrap="square">
            <a:spAutoFit/>
          </a:bodyPr>
          <a:lstStyle/>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一个静态稳定的策略矢量，没有任何一个参与者有任何动机去单方面改变它的策略。</a:t>
            </a:r>
          </a:p>
        </p:txBody>
      </p:sp>
      <p:sp>
        <p:nvSpPr>
          <p:cNvPr id="23" name="椭圆 22"/>
          <p:cNvSpPr/>
          <p:nvPr/>
        </p:nvSpPr>
        <p:spPr>
          <a:xfrm>
            <a:off x="153851" y="1898529"/>
            <a:ext cx="600200" cy="600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Light"/>
              <a:ea typeface="微软雅黑 Light"/>
              <a:cs typeface="+mn-cs"/>
            </a:endParaRPr>
          </a:p>
        </p:txBody>
      </p:sp>
      <p:sp>
        <p:nvSpPr>
          <p:cNvPr id="24" name="文本框 23"/>
          <p:cNvSpPr txBox="1"/>
          <p:nvPr/>
        </p:nvSpPr>
        <p:spPr>
          <a:xfrm>
            <a:off x="754051" y="1993849"/>
            <a:ext cx="492443" cy="27699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200" b="1" noProof="0" dirty="0">
                <a:solidFill>
                  <a:srgbClr val="406CB3"/>
                </a:solidFill>
                <a:latin typeface="微软雅黑"/>
                <a:ea typeface="微软雅黑"/>
              </a:rPr>
              <a:t>定义</a:t>
            </a:r>
            <a:endParaRPr kumimoji="0" lang="zh-CN" altLang="en-US" sz="1200" b="1" i="0" u="none" strike="noStrike" kern="1200" cap="none" spc="0" normalizeH="0" baseline="0" noProof="0" dirty="0">
              <a:ln>
                <a:noFill/>
              </a:ln>
              <a:solidFill>
                <a:srgbClr val="406CB3"/>
              </a:solidFill>
              <a:effectLst/>
              <a:uLnTx/>
              <a:uFillTx/>
              <a:latin typeface="微软雅黑"/>
              <a:ea typeface="微软雅黑"/>
              <a:cs typeface="+mn-cs"/>
            </a:endParaRPr>
          </a:p>
        </p:txBody>
      </p:sp>
      <p:sp>
        <p:nvSpPr>
          <p:cNvPr id="25" name="矩形 24"/>
          <p:cNvSpPr/>
          <p:nvPr/>
        </p:nvSpPr>
        <p:spPr>
          <a:xfrm>
            <a:off x="770090" y="2251133"/>
            <a:ext cx="3679907" cy="923330"/>
          </a:xfrm>
          <a:prstGeom prst="rect">
            <a:avLst/>
          </a:prstGeom>
        </p:spPr>
        <p:txBody>
          <a:bodyPr wrap="square">
            <a:spAutoFit/>
          </a:bodyPr>
          <a:lstStyle/>
          <a:p>
            <a:pPr lvl="0">
              <a:lnSpc>
                <a:spcPct val="150000"/>
              </a:lnSpc>
              <a:defRPr/>
            </a:pP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一个策略向量</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）是纳什均衡，当且仅当对于任意的</a:t>
            </a:r>
            <a:r>
              <a:rPr lang="en-US" altLang="zh-CN" sz="12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N</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与任意的</a:t>
            </a:r>
            <a:r>
              <a:rPr lang="en-US" altLang="zh-CN" sz="12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，都有</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u(s*</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u(</a:t>
            </a:r>
            <a:r>
              <a:rPr lang="en-US" altLang="zh-CN" sz="12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2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2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en-US"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12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200" dirty="0">
              <a:solidFill>
                <a:prstClr val="black">
                  <a:lumMod val="85000"/>
                  <a:lumOff val="15000"/>
                </a:prstClr>
              </a:solidFill>
              <a:latin typeface="宋体" panose="02010600030101010101" pitchFamily="2" charset="-122"/>
              <a:ea typeface="宋体" panose="02010600030101010101" pitchFamily="2" charset="-122"/>
              <a:cs typeface="Arial" panose="020B0604020202020204" pitchFamily="34" charset="0"/>
            </a:endParaRPr>
          </a:p>
        </p:txBody>
      </p:sp>
      <p:sp>
        <p:nvSpPr>
          <p:cNvPr id="26" name="椭圆 25"/>
          <p:cNvSpPr/>
          <p:nvPr/>
        </p:nvSpPr>
        <p:spPr>
          <a:xfrm>
            <a:off x="101919" y="3185634"/>
            <a:ext cx="600200" cy="600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Light"/>
              <a:ea typeface="微软雅黑 Light"/>
              <a:cs typeface="+mn-cs"/>
            </a:endParaRPr>
          </a:p>
        </p:txBody>
      </p:sp>
      <p:sp>
        <p:nvSpPr>
          <p:cNvPr id="27" name="文本框 26"/>
          <p:cNvSpPr txBox="1"/>
          <p:nvPr/>
        </p:nvSpPr>
        <p:spPr>
          <a:xfrm>
            <a:off x="702119" y="3280954"/>
            <a:ext cx="492443" cy="27699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406CB3"/>
                </a:solidFill>
                <a:effectLst/>
                <a:uLnTx/>
                <a:uFillTx/>
                <a:latin typeface="微软雅黑"/>
                <a:ea typeface="微软雅黑"/>
                <a:cs typeface="+mn-cs"/>
              </a:rPr>
              <a:t>引理</a:t>
            </a:r>
          </a:p>
        </p:txBody>
      </p:sp>
      <p:sp>
        <p:nvSpPr>
          <p:cNvPr id="28" name="矩形 27"/>
          <p:cNvSpPr/>
          <p:nvPr/>
        </p:nvSpPr>
        <p:spPr>
          <a:xfrm>
            <a:off x="771883" y="3557953"/>
            <a:ext cx="3800117" cy="1477328"/>
          </a:xfrm>
          <a:prstGeom prst="rect">
            <a:avLst/>
          </a:prstGeom>
        </p:spPr>
        <p:txBody>
          <a:bodyPr wrap="square">
            <a:spAutoFit/>
          </a:bodyPr>
          <a:lstStyle/>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如果满足以下条件，博弈中就存在纳什均衡：</a:t>
            </a:r>
          </a:p>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	</a:t>
            </a:r>
            <a:r>
              <a:rPr lang="en-US" altLang="zh-CN" sz="1200" dirty="0">
                <a:solidFill>
                  <a:prstClr val="black">
                    <a:lumMod val="85000"/>
                    <a:lumOff val="15000"/>
                  </a:prstClr>
                </a:solidFill>
                <a:ea typeface="宋体" panose="02010600030101010101" pitchFamily="2" charset="-122"/>
                <a:cs typeface="Arial" panose="020B0604020202020204" pitchFamily="34" charset="0"/>
              </a:rPr>
              <a:t>1</a:t>
            </a:r>
            <a:r>
              <a:rPr lang="zh-CN" altLang="en-US" sz="1200" dirty="0">
                <a:solidFill>
                  <a:prstClr val="black">
                    <a:lumMod val="85000"/>
                    <a:lumOff val="15000"/>
                  </a:prstClr>
                </a:solidFill>
                <a:ea typeface="宋体" panose="02010600030101010101" pitchFamily="2" charset="-122"/>
                <a:cs typeface="Arial" panose="020B0604020202020204" pitchFamily="34" charset="0"/>
              </a:rPr>
              <a:t>）参与者集是有限的。</a:t>
            </a:r>
          </a:p>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	</a:t>
            </a:r>
            <a:r>
              <a:rPr lang="en-US" altLang="zh-CN" sz="1200" dirty="0">
                <a:solidFill>
                  <a:prstClr val="black">
                    <a:lumMod val="85000"/>
                    <a:lumOff val="15000"/>
                  </a:prstClr>
                </a:solidFill>
                <a:ea typeface="宋体" panose="02010600030101010101" pitchFamily="2" charset="-122"/>
                <a:cs typeface="Arial" panose="020B0604020202020204" pitchFamily="34" charset="0"/>
              </a:rPr>
              <a:t>2</a:t>
            </a:r>
            <a:r>
              <a:rPr lang="zh-CN" altLang="en-US" sz="1200" dirty="0">
                <a:solidFill>
                  <a:prstClr val="black">
                    <a:lumMod val="85000"/>
                    <a:lumOff val="15000"/>
                  </a:prstClr>
                </a:solidFill>
                <a:ea typeface="宋体" panose="02010600030101010101" pitchFamily="2" charset="-122"/>
                <a:cs typeface="Arial" panose="020B0604020202020204" pitchFamily="34" charset="0"/>
              </a:rPr>
              <a:t>）策略集是封闭的、有界的和凸的。</a:t>
            </a:r>
          </a:p>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	</a:t>
            </a:r>
            <a:r>
              <a:rPr lang="en-US" altLang="zh-CN" sz="1200" dirty="0">
                <a:solidFill>
                  <a:prstClr val="black">
                    <a:lumMod val="85000"/>
                    <a:lumOff val="15000"/>
                  </a:prstClr>
                </a:solidFill>
                <a:ea typeface="宋体" panose="02010600030101010101" pitchFamily="2" charset="-122"/>
                <a:cs typeface="Arial" panose="020B0604020202020204" pitchFamily="34" charset="0"/>
              </a:rPr>
              <a:t>3</a:t>
            </a:r>
            <a:r>
              <a:rPr lang="zh-CN" altLang="en-US" sz="1200" dirty="0">
                <a:solidFill>
                  <a:prstClr val="black">
                    <a:lumMod val="85000"/>
                    <a:lumOff val="15000"/>
                  </a:prstClr>
                </a:solidFill>
                <a:ea typeface="宋体" panose="02010600030101010101" pitchFamily="2" charset="-122"/>
                <a:cs typeface="Arial" panose="020B0604020202020204" pitchFamily="34" charset="0"/>
              </a:rPr>
              <a:t>）在策略空间中，效用函数是连续的、拟凹的。</a:t>
            </a:r>
          </a:p>
        </p:txBody>
      </p:sp>
      <p:sp>
        <p:nvSpPr>
          <p:cNvPr id="33" name="AutoShape 83"/>
          <p:cNvSpPr/>
          <p:nvPr/>
        </p:nvSpPr>
        <p:spPr bwMode="auto">
          <a:xfrm>
            <a:off x="222632" y="3367466"/>
            <a:ext cx="358775" cy="236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ysClr val="window" lastClr="FFFFFF"/>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nvGrpSpPr>
          <p:cNvPr id="34" name="Group 112"/>
          <p:cNvGrpSpPr/>
          <p:nvPr/>
        </p:nvGrpSpPr>
        <p:grpSpPr>
          <a:xfrm>
            <a:off x="274062" y="2037894"/>
            <a:ext cx="359779" cy="337063"/>
            <a:chOff x="5368132" y="3540125"/>
            <a:chExt cx="465138" cy="435769"/>
          </a:xfrm>
          <a:solidFill>
            <a:sysClr val="window" lastClr="FFFFFF"/>
          </a:solidFill>
        </p:grpSpPr>
        <p:sp>
          <p:nvSpPr>
            <p:cNvPr id="3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3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grpSp>
      <p:sp>
        <p:nvSpPr>
          <p:cNvPr id="37" name="AutoShape 112"/>
          <p:cNvSpPr/>
          <p:nvPr/>
        </p:nvSpPr>
        <p:spPr bwMode="auto">
          <a:xfrm>
            <a:off x="291602" y="1133933"/>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Tree>
    <p:extLst>
      <p:ext uri="{BB962C8B-B14F-4D97-AF65-F5344CB8AC3E}">
        <p14:creationId xmlns:p14="http://schemas.microsoft.com/office/powerpoint/2010/main" val="231697835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2552365" cy="338554"/>
          </a:xfrm>
          <a:prstGeom prst="rect">
            <a:avLst/>
          </a:prstGeom>
          <a:noFill/>
        </p:spPr>
        <p:txBody>
          <a:bodyPr wrap="none" rtlCol="0">
            <a:spAutoFit/>
          </a:bodyPr>
          <a:lstStyle/>
          <a:p>
            <a:r>
              <a:rPr lang="en-US" altLang="zh-CN" sz="1600" b="1" dirty="0">
                <a:solidFill>
                  <a:schemeClr val="accent1"/>
                </a:solidFill>
                <a:latin typeface="+mj-ea"/>
                <a:ea typeface="+mj-ea"/>
              </a:rPr>
              <a:t>EVOLUTIONARY GAME</a:t>
            </a:r>
            <a:endParaRPr lang="zh-CN" altLang="en-US" sz="1600" b="1" dirty="0">
              <a:solidFill>
                <a:schemeClr val="accent1"/>
              </a:solidFill>
              <a:latin typeface="+mj-ea"/>
              <a:ea typeface="+mj-ea"/>
            </a:endParaRPr>
          </a:p>
        </p:txBody>
      </p:sp>
      <p:sp>
        <p:nvSpPr>
          <p:cNvPr id="9" name="椭圆 8"/>
          <p:cNvSpPr/>
          <p:nvPr/>
        </p:nvSpPr>
        <p:spPr>
          <a:xfrm>
            <a:off x="495333" y="1131572"/>
            <a:ext cx="442496" cy="4419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25085" y="1193027"/>
            <a:ext cx="2846548" cy="369332"/>
          </a:xfrm>
          <a:prstGeom prst="rect">
            <a:avLst/>
          </a:prstGeom>
          <a:noFill/>
        </p:spPr>
        <p:txBody>
          <a:bodyPr wrap="none" rtlCol="0">
            <a:spAutoFit/>
          </a:bodyPr>
          <a:lstStyle/>
          <a:p>
            <a:r>
              <a:rPr lang="en-US" altLang="zh-CN" sz="1800" b="1" dirty="0">
                <a:solidFill>
                  <a:schemeClr val="accent1"/>
                </a:solidFill>
                <a:latin typeface="+mj-ea"/>
              </a:rPr>
              <a:t>EVOLUTIONARY GAME</a:t>
            </a:r>
            <a:endParaRPr lang="zh-CN" altLang="en-US" sz="1800" b="1" dirty="0">
              <a:solidFill>
                <a:schemeClr val="accent1"/>
              </a:solidFill>
              <a:latin typeface="+mj-ea"/>
            </a:endParaRPr>
          </a:p>
        </p:txBody>
      </p:sp>
      <p:sp>
        <p:nvSpPr>
          <p:cNvPr id="12" name="矩形 11"/>
          <p:cNvSpPr/>
          <p:nvPr/>
        </p:nvSpPr>
        <p:spPr>
          <a:xfrm>
            <a:off x="1025085" y="1615597"/>
            <a:ext cx="7880376" cy="830997"/>
          </a:xfrm>
          <a:prstGeom prst="rect">
            <a:avLst/>
          </a:prstGeom>
        </p:spPr>
        <p:txBody>
          <a:bodyPr wrap="square">
            <a:spAutoFit/>
          </a:bodyPr>
          <a:lstStyle/>
          <a:p>
            <a:pPr>
              <a:lnSpc>
                <a:spcPct val="150000"/>
              </a:lnSpc>
              <a:defRPr/>
            </a:pPr>
            <a:r>
              <a:rPr lang="en-US" altLang="zh-CN" sz="1600" dirty="0">
                <a:solidFill>
                  <a:schemeClr val="tx1">
                    <a:lumMod val="85000"/>
                    <a:lumOff val="15000"/>
                  </a:schemeClr>
                </a:solidFill>
                <a:ea typeface="宋体" panose="02010600030101010101" pitchFamily="2" charset="-122"/>
                <a:cs typeface="Arial" panose="020B0604020202020204" pitchFamily="34" charset="0"/>
              </a:rPr>
              <a:t> </a:t>
            </a:r>
            <a:r>
              <a:rPr lang="zh-CN" altLang="en-US" sz="1600" b="1" dirty="0">
                <a:solidFill>
                  <a:schemeClr val="tx1">
                    <a:lumMod val="85000"/>
                    <a:lumOff val="15000"/>
                  </a:schemeClr>
                </a:solidFill>
                <a:ea typeface="宋体" panose="02010600030101010101" pitchFamily="2" charset="-122"/>
                <a:cs typeface="Arial" panose="020B0604020202020204" pitchFamily="34" charset="0"/>
              </a:rPr>
              <a:t>特点</a:t>
            </a:r>
            <a:r>
              <a:rPr lang="zh-CN" altLang="en-US" sz="1600" dirty="0">
                <a:solidFill>
                  <a:schemeClr val="tx1">
                    <a:lumMod val="85000"/>
                    <a:lumOff val="15000"/>
                  </a:schemeClr>
                </a:solidFill>
                <a:ea typeface="宋体" panose="02010600030101010101" pitchFamily="2" charset="-122"/>
                <a:cs typeface="Arial" panose="020B0604020202020204" pitchFamily="34" charset="0"/>
              </a:rPr>
              <a:t>：用参与人群体来代替博弈论中的参与者个人，用群体中选择不同纯策略的个体占群体中个体总数的百分比来代替博弈论中的混合策略</a:t>
            </a:r>
            <a:endParaRPr lang="en-US" altLang="zh-CN" sz="1600" dirty="0">
              <a:solidFill>
                <a:schemeClr val="tx1">
                  <a:lumMod val="85000"/>
                  <a:lumOff val="15000"/>
                </a:schemeClr>
              </a:solidFill>
              <a:ea typeface="宋体" panose="02010600030101010101" pitchFamily="2" charset="-122"/>
              <a:cs typeface="Arial" panose="020B0604020202020204" pitchFamily="34" charset="0"/>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Times New Roman" panose="02020603050405020304"/>
                <a:ea typeface="宋体" panose="02010600030101010101" pitchFamily="2" charset="-122"/>
              </a:endParaRPr>
            </a:p>
          </p:txBody>
        </p:sp>
      </p:grpSp>
      <p:cxnSp>
        <p:nvCxnSpPr>
          <p:cNvPr id="4" name="直接连接符 3"/>
          <p:cNvCxnSpPr/>
          <p:nvPr/>
        </p:nvCxnSpPr>
        <p:spPr>
          <a:xfrm>
            <a:off x="1124798" y="1532743"/>
            <a:ext cx="26395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25085" y="3390718"/>
            <a:ext cx="7880376" cy="461665"/>
          </a:xfrm>
          <a:prstGeom prst="rect">
            <a:avLst/>
          </a:prstGeom>
        </p:spPr>
        <p:txBody>
          <a:bodyPr wrap="square">
            <a:spAutoFit/>
          </a:bodyPr>
          <a:lstStyle/>
          <a:p>
            <a:pPr>
              <a:lnSpc>
                <a:spcPct val="150000"/>
              </a:lnSpc>
              <a:defRPr/>
            </a:pPr>
            <a:r>
              <a:rPr lang="zh-CN" altLang="en-US" sz="1600" b="1" dirty="0">
                <a:solidFill>
                  <a:schemeClr val="tx1">
                    <a:lumMod val="85000"/>
                    <a:lumOff val="15000"/>
                  </a:schemeClr>
                </a:solidFill>
                <a:ea typeface="宋体" panose="02010600030101010101" pitchFamily="2" charset="-122"/>
                <a:cs typeface="Arial" panose="020B0604020202020204" pitchFamily="34" charset="0"/>
              </a:rPr>
              <a:t>适应性</a:t>
            </a:r>
            <a:r>
              <a:rPr lang="zh-CN" altLang="en-US" sz="1600" dirty="0">
                <a:solidFill>
                  <a:schemeClr val="tx1">
                    <a:lumMod val="85000"/>
                    <a:lumOff val="15000"/>
                  </a:schemeClr>
                </a:solidFill>
                <a:ea typeface="宋体" panose="02010600030101010101" pitchFamily="2" charset="-122"/>
                <a:cs typeface="Arial" panose="020B0604020202020204" pitchFamily="34" charset="0"/>
              </a:rPr>
              <a:t>：一种生物体的适应性是指它与一个随机遇到的生物体互动得到的收益期望</a:t>
            </a:r>
          </a:p>
        </p:txBody>
      </p:sp>
      <p:sp>
        <p:nvSpPr>
          <p:cNvPr id="29" name="矩形 28"/>
          <p:cNvSpPr/>
          <p:nvPr/>
        </p:nvSpPr>
        <p:spPr>
          <a:xfrm>
            <a:off x="1025085" y="2475962"/>
            <a:ext cx="7880376" cy="830997"/>
          </a:xfrm>
          <a:prstGeom prst="rect">
            <a:avLst/>
          </a:prstGeom>
        </p:spPr>
        <p:txBody>
          <a:bodyPr wrap="square">
            <a:spAutoFit/>
          </a:bodyPr>
          <a:lstStyle/>
          <a:p>
            <a:pPr>
              <a:lnSpc>
                <a:spcPct val="150000"/>
              </a:lnSpc>
              <a:defRPr/>
            </a:pPr>
            <a:r>
              <a:rPr lang="zh-CN" altLang="en-US" sz="1600" b="1" dirty="0">
                <a:solidFill>
                  <a:schemeClr val="tx1">
                    <a:lumMod val="85000"/>
                    <a:lumOff val="15000"/>
                  </a:schemeClr>
                </a:solidFill>
                <a:ea typeface="宋体" panose="02010600030101010101" pitchFamily="2" charset="-122"/>
                <a:cs typeface="Arial" panose="020B0604020202020204" pitchFamily="34" charset="0"/>
              </a:rPr>
              <a:t>进化稳定</a:t>
            </a:r>
            <a:r>
              <a:rPr lang="zh-CN" altLang="en-US" sz="1600" dirty="0">
                <a:solidFill>
                  <a:schemeClr val="tx1">
                    <a:lumMod val="85000"/>
                    <a:lumOff val="15000"/>
                  </a:schemeClr>
                </a:solidFill>
                <a:ea typeface="宋体" panose="02010600030101010101" pitchFamily="2" charset="-122"/>
                <a:cs typeface="Arial" panose="020B0604020202020204" pitchFamily="34" charset="0"/>
              </a:rPr>
              <a:t>：一个策略称为是进化稳定的，若当整个种群都采取这个策略时，任何采用不同策略的小规模“入侵”群体经过多代遗传后最终会消亡。</a:t>
            </a:r>
          </a:p>
        </p:txBody>
      </p:sp>
      <p:sp>
        <p:nvSpPr>
          <p:cNvPr id="30" name="矩形 29"/>
          <p:cNvSpPr/>
          <p:nvPr/>
        </p:nvSpPr>
        <p:spPr>
          <a:xfrm>
            <a:off x="1025085" y="3977710"/>
            <a:ext cx="7880376" cy="830997"/>
          </a:xfrm>
          <a:prstGeom prst="rect">
            <a:avLst/>
          </a:prstGeom>
        </p:spPr>
        <p:txBody>
          <a:bodyPr wrap="square">
            <a:spAutoFit/>
          </a:bodyPr>
          <a:lstStyle/>
          <a:p>
            <a:pPr>
              <a:lnSpc>
                <a:spcPct val="150000"/>
              </a:lnSpc>
              <a:defRPr/>
            </a:pPr>
            <a:r>
              <a:rPr lang="zh-CN" altLang="en-US" sz="1600" b="1" dirty="0">
                <a:solidFill>
                  <a:schemeClr val="tx1">
                    <a:lumMod val="85000"/>
                    <a:lumOff val="15000"/>
                  </a:schemeClr>
                </a:solidFill>
                <a:ea typeface="宋体" panose="02010600030101010101" pitchFamily="2" charset="-122"/>
                <a:cs typeface="Arial" panose="020B0604020202020204" pitchFamily="34" charset="0"/>
              </a:rPr>
              <a:t>入侵策略</a:t>
            </a:r>
            <a:r>
              <a:rPr lang="zh-CN" altLang="en-US" sz="1600" dirty="0">
                <a:solidFill>
                  <a:schemeClr val="tx1">
                    <a:lumMod val="85000"/>
                    <a:lumOff val="15000"/>
                  </a:schemeClr>
                </a:solidFill>
                <a:ea typeface="宋体" panose="02010600030101010101" pitchFamily="2" charset="-122"/>
                <a:cs typeface="Arial" panose="020B0604020202020204" pitchFamily="34" charset="0"/>
              </a:rPr>
              <a:t>：称“策略</a:t>
            </a:r>
            <a:r>
              <a:rPr lang="en-US" altLang="zh-CN" sz="1600" dirty="0">
                <a:solidFill>
                  <a:schemeClr val="tx1">
                    <a:lumMod val="85000"/>
                    <a:lumOff val="15000"/>
                  </a:schemeClr>
                </a:solidFill>
                <a:ea typeface="宋体" panose="02010600030101010101" pitchFamily="2" charset="-122"/>
                <a:cs typeface="Arial" panose="020B0604020202020204" pitchFamily="34" charset="0"/>
              </a:rPr>
              <a:t>T</a:t>
            </a:r>
            <a:r>
              <a:rPr lang="zh-CN" altLang="en-US" sz="1600" dirty="0">
                <a:solidFill>
                  <a:schemeClr val="tx1">
                    <a:lumMod val="85000"/>
                    <a:lumOff val="15000"/>
                  </a:schemeClr>
                </a:solidFill>
                <a:ea typeface="宋体" panose="02010600030101010101" pitchFamily="2" charset="-122"/>
                <a:cs typeface="Arial" panose="020B0604020202020204" pitchFamily="34" charset="0"/>
              </a:rPr>
              <a:t>在</a:t>
            </a:r>
            <a:r>
              <a:rPr lang="en-US" altLang="zh-CN" sz="1600" dirty="0">
                <a:solidFill>
                  <a:schemeClr val="tx1">
                    <a:lumMod val="85000"/>
                    <a:lumOff val="15000"/>
                  </a:schemeClr>
                </a:solidFill>
                <a:ea typeface="宋体" panose="02010600030101010101" pitchFamily="2" charset="-122"/>
                <a:cs typeface="Arial" panose="020B0604020202020204" pitchFamily="34" charset="0"/>
              </a:rPr>
              <a:t>x</a:t>
            </a:r>
            <a:r>
              <a:rPr lang="zh-CN" altLang="en-US" sz="1600" dirty="0">
                <a:solidFill>
                  <a:schemeClr val="tx1">
                    <a:lumMod val="85000"/>
                    <a:lumOff val="15000"/>
                  </a:schemeClr>
                </a:solidFill>
                <a:ea typeface="宋体" panose="02010600030101010101" pitchFamily="2" charset="-122"/>
                <a:cs typeface="Arial" panose="020B0604020202020204" pitchFamily="34" charset="0"/>
              </a:rPr>
              <a:t>程度上（以</a:t>
            </a:r>
            <a:r>
              <a:rPr lang="en-US" altLang="zh-CN" sz="1600" dirty="0">
                <a:solidFill>
                  <a:schemeClr val="tx1">
                    <a:lumMod val="85000"/>
                    <a:lumOff val="15000"/>
                  </a:schemeClr>
                </a:solidFill>
                <a:ea typeface="宋体" panose="02010600030101010101" pitchFamily="2" charset="-122"/>
                <a:cs typeface="Arial" panose="020B0604020202020204" pitchFamily="34" charset="0"/>
              </a:rPr>
              <a:t>x</a:t>
            </a:r>
            <a:r>
              <a:rPr lang="zh-CN" altLang="en-US" sz="1600" dirty="0">
                <a:solidFill>
                  <a:schemeClr val="tx1">
                    <a:lumMod val="85000"/>
                    <a:lumOff val="15000"/>
                  </a:schemeClr>
                </a:solidFill>
                <a:ea typeface="宋体" panose="02010600030101010101" pitchFamily="2" charset="-122"/>
                <a:cs typeface="Arial" panose="020B0604020202020204" pitchFamily="34" charset="0"/>
              </a:rPr>
              <a:t>水平）入侵策略</a:t>
            </a:r>
            <a:r>
              <a:rPr lang="en-US" altLang="zh-CN" sz="1600" dirty="0">
                <a:solidFill>
                  <a:schemeClr val="tx1">
                    <a:lumMod val="85000"/>
                    <a:lumOff val="15000"/>
                  </a:schemeClr>
                </a:solidFill>
                <a:ea typeface="宋体" panose="02010600030101010101" pitchFamily="2" charset="-122"/>
                <a:cs typeface="Arial" panose="020B0604020202020204" pitchFamily="34" charset="0"/>
              </a:rPr>
              <a:t>S”</a:t>
            </a:r>
            <a:r>
              <a:rPr lang="zh-CN" altLang="en-US" sz="1600" dirty="0">
                <a:solidFill>
                  <a:schemeClr val="tx1">
                    <a:lumMod val="85000"/>
                    <a:lumOff val="15000"/>
                  </a:schemeClr>
                </a:solidFill>
                <a:ea typeface="宋体" panose="02010600030101010101" pitchFamily="2" charset="-122"/>
                <a:cs typeface="Arial" panose="020B0604020202020204" pitchFamily="34" charset="0"/>
              </a:rPr>
              <a:t>，指的是在总体中有</a:t>
            </a:r>
            <a:r>
              <a:rPr lang="en-US" altLang="zh-CN" sz="1600" dirty="0">
                <a:solidFill>
                  <a:schemeClr val="tx1">
                    <a:lumMod val="85000"/>
                    <a:lumOff val="15000"/>
                  </a:schemeClr>
                </a:solidFill>
                <a:ea typeface="宋体" panose="02010600030101010101" pitchFamily="2" charset="-122"/>
                <a:cs typeface="Arial" panose="020B0604020202020204" pitchFamily="34" charset="0"/>
              </a:rPr>
              <a:t>x</a:t>
            </a:r>
            <a:r>
              <a:rPr lang="zh-CN" altLang="en-US" sz="1600" dirty="0">
                <a:solidFill>
                  <a:schemeClr val="tx1">
                    <a:lumMod val="85000"/>
                    <a:lumOff val="15000"/>
                  </a:schemeClr>
                </a:solidFill>
                <a:ea typeface="宋体" panose="02010600030101010101" pitchFamily="2" charset="-122"/>
                <a:cs typeface="Arial" panose="020B0604020202020204" pitchFamily="34" charset="0"/>
              </a:rPr>
              <a:t>占比的生物体采用策略</a:t>
            </a:r>
            <a:r>
              <a:rPr lang="en-US" altLang="zh-CN" sz="1600" dirty="0">
                <a:solidFill>
                  <a:schemeClr val="tx1">
                    <a:lumMod val="85000"/>
                    <a:lumOff val="15000"/>
                  </a:schemeClr>
                </a:solidFill>
                <a:ea typeface="宋体" panose="02010600030101010101" pitchFamily="2" charset="-122"/>
                <a:cs typeface="Arial" panose="020B0604020202020204" pitchFamily="34" charset="0"/>
              </a:rPr>
              <a:t>T</a:t>
            </a:r>
            <a:r>
              <a:rPr lang="zh-CN" altLang="en-US" sz="1600" dirty="0">
                <a:solidFill>
                  <a:schemeClr val="tx1">
                    <a:lumMod val="85000"/>
                    <a:lumOff val="15000"/>
                  </a:schemeClr>
                </a:solidFill>
                <a:ea typeface="宋体" panose="02010600030101010101" pitchFamily="2" charset="-122"/>
                <a:cs typeface="Arial" panose="020B0604020202020204" pitchFamily="34" charset="0"/>
              </a:rPr>
              <a:t>，</a:t>
            </a:r>
            <a:r>
              <a:rPr lang="en-US" altLang="zh-CN" sz="1600" dirty="0">
                <a:solidFill>
                  <a:schemeClr val="tx1">
                    <a:lumMod val="85000"/>
                    <a:lumOff val="15000"/>
                  </a:schemeClr>
                </a:solidFill>
                <a:ea typeface="宋体" panose="02010600030101010101" pitchFamily="2" charset="-122"/>
                <a:cs typeface="Arial" panose="020B0604020202020204" pitchFamily="34" charset="0"/>
              </a:rPr>
              <a:t>1-­‐x</a:t>
            </a:r>
            <a:r>
              <a:rPr lang="zh-CN" altLang="en-US" sz="1600" dirty="0">
                <a:solidFill>
                  <a:schemeClr val="tx1">
                    <a:lumMod val="85000"/>
                    <a:lumOff val="15000"/>
                  </a:schemeClr>
                </a:solidFill>
                <a:ea typeface="宋体" panose="02010600030101010101" pitchFamily="2" charset="-122"/>
                <a:cs typeface="Arial" panose="020B0604020202020204" pitchFamily="34" charset="0"/>
              </a:rPr>
              <a:t>占比采用策略</a:t>
            </a:r>
            <a:r>
              <a:rPr lang="en-US" altLang="zh-CN" sz="1600" dirty="0">
                <a:solidFill>
                  <a:schemeClr val="tx1">
                    <a:lumMod val="85000"/>
                    <a:lumOff val="15000"/>
                  </a:schemeClr>
                </a:solidFill>
                <a:ea typeface="宋体" panose="02010600030101010101" pitchFamily="2" charset="-122"/>
                <a:cs typeface="Arial" panose="020B0604020202020204" pitchFamily="34" charset="0"/>
              </a:rPr>
              <a:t>S</a:t>
            </a:r>
            <a:r>
              <a:rPr lang="zh-CN" altLang="en-US" sz="1600" dirty="0">
                <a:solidFill>
                  <a:schemeClr val="tx1">
                    <a:lumMod val="85000"/>
                    <a:lumOff val="15000"/>
                  </a:schemeClr>
                </a:solidFill>
                <a:ea typeface="宋体" panose="02010600030101010101" pitchFamily="2" charset="-122"/>
                <a:cs typeface="Arial" panose="020B0604020202020204" pitchFamily="34" charset="0"/>
              </a:rPr>
              <a:t>；其中</a:t>
            </a:r>
            <a:r>
              <a:rPr lang="en-US" altLang="zh-CN" sz="1600" dirty="0">
                <a:solidFill>
                  <a:schemeClr val="tx1">
                    <a:lumMod val="85000"/>
                    <a:lumOff val="15000"/>
                  </a:schemeClr>
                </a:solidFill>
                <a:ea typeface="宋体" panose="02010600030101010101" pitchFamily="2" charset="-122"/>
                <a:cs typeface="Arial" panose="020B0604020202020204" pitchFamily="34" charset="0"/>
              </a:rPr>
              <a:t>x</a:t>
            </a:r>
            <a:r>
              <a:rPr lang="zh-CN" altLang="en-US" sz="1600" dirty="0">
                <a:solidFill>
                  <a:schemeClr val="tx1">
                    <a:lumMod val="85000"/>
                    <a:lumOff val="15000"/>
                  </a:schemeClr>
                </a:solidFill>
                <a:ea typeface="宋体" panose="02010600030101010101" pitchFamily="2" charset="-122"/>
                <a:cs typeface="Arial" panose="020B0604020202020204" pitchFamily="34" charset="0"/>
              </a:rPr>
              <a:t>是一个小于</a:t>
            </a:r>
            <a:r>
              <a:rPr lang="en-US" altLang="zh-CN" sz="1600" dirty="0">
                <a:solidFill>
                  <a:schemeClr val="tx1">
                    <a:lumMod val="85000"/>
                    <a:lumOff val="15000"/>
                  </a:schemeClr>
                </a:solidFill>
                <a:ea typeface="宋体" panose="02010600030101010101" pitchFamily="2" charset="-122"/>
                <a:cs typeface="Arial" panose="020B0604020202020204" pitchFamily="34" charset="0"/>
              </a:rPr>
              <a:t>1</a:t>
            </a:r>
            <a:r>
              <a:rPr lang="zh-CN" altLang="en-US" sz="1600" dirty="0">
                <a:solidFill>
                  <a:schemeClr val="tx1">
                    <a:lumMod val="85000"/>
                    <a:lumOff val="15000"/>
                  </a:schemeClr>
                </a:solidFill>
                <a:ea typeface="宋体" panose="02010600030101010101" pitchFamily="2" charset="-122"/>
                <a:cs typeface="Arial" panose="020B0604020202020204" pitchFamily="34" charset="0"/>
              </a:rPr>
              <a:t>的小正数。 </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1179234"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rPr>
              <a:t>EXAMPLE</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414255205"/>
              </p:ext>
            </p:extLst>
          </p:nvPr>
        </p:nvGraphicFramePr>
        <p:xfrm>
          <a:off x="1464365" y="857252"/>
          <a:ext cx="6096000" cy="14833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xmlns="" val="2502432857"/>
                    </a:ext>
                  </a:extLst>
                </a:gridCol>
                <a:gridCol w="1524000">
                  <a:extLst>
                    <a:ext uri="{9D8B030D-6E8A-4147-A177-3AD203B41FA5}">
                      <a16:colId xmlns:a16="http://schemas.microsoft.com/office/drawing/2014/main" xmlns="" val="4069725549"/>
                    </a:ext>
                  </a:extLst>
                </a:gridCol>
                <a:gridCol w="1524000">
                  <a:extLst>
                    <a:ext uri="{9D8B030D-6E8A-4147-A177-3AD203B41FA5}">
                      <a16:colId xmlns:a16="http://schemas.microsoft.com/office/drawing/2014/main" xmlns="" val="38334872"/>
                    </a:ext>
                  </a:extLst>
                </a:gridCol>
                <a:gridCol w="1524000">
                  <a:extLst>
                    <a:ext uri="{9D8B030D-6E8A-4147-A177-3AD203B41FA5}">
                      <a16:colId xmlns:a16="http://schemas.microsoft.com/office/drawing/2014/main" xmlns="" val="3211090487"/>
                    </a:ext>
                  </a:extLst>
                </a:gridCol>
              </a:tblGrid>
              <a:tr h="370840">
                <a:tc>
                  <a:txBody>
                    <a:bodyPr/>
                    <a:lstStyle/>
                    <a:p>
                      <a:pPr algn="ctr"/>
                      <a:endParaRPr lang="zh-CN" altLang="en-US" dirty="0"/>
                    </a:p>
                  </a:txBody>
                  <a:tcPr/>
                </a:tc>
                <a:tc gridSpan="3">
                  <a:txBody>
                    <a:bodyPr/>
                    <a:lstStyle/>
                    <a:p>
                      <a:pPr algn="ctr"/>
                      <a:r>
                        <a:rPr lang="zh-CN" altLang="en-US" dirty="0"/>
                        <a:t>甲虫</a:t>
                      </a:r>
                      <a:r>
                        <a:rPr lang="en-US" altLang="zh-CN" dirty="0"/>
                        <a:t>2</a:t>
                      </a:r>
                      <a:endParaRPr lang="zh-CN" altLang="en-US" dirty="0"/>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xmlns="" val="1473893799"/>
                  </a:ext>
                </a:extLst>
              </a:tr>
              <a:tr h="370840">
                <a:tc rowSpan="3">
                  <a:txBody>
                    <a:bodyPr/>
                    <a:lstStyle/>
                    <a:p>
                      <a:pPr algn="ctr"/>
                      <a:endParaRPr lang="en-US" altLang="zh-CN" dirty="0"/>
                    </a:p>
                    <a:p>
                      <a:pPr algn="ctr"/>
                      <a:endParaRPr lang="en-US" altLang="zh-CN" dirty="0"/>
                    </a:p>
                    <a:p>
                      <a:pPr algn="ctr"/>
                      <a:r>
                        <a:rPr lang="zh-CN" altLang="en-US" dirty="0"/>
                        <a:t>甲虫</a:t>
                      </a:r>
                      <a:r>
                        <a:rPr lang="en-US" altLang="zh-CN" dirty="0"/>
                        <a:t>1</a:t>
                      </a:r>
                      <a:endParaRPr lang="zh-CN" altLang="en-US" dirty="0"/>
                    </a:p>
                  </a:txBody>
                  <a:tcPr/>
                </a:tc>
                <a:tc>
                  <a:txBody>
                    <a:bodyPr/>
                    <a:lstStyle/>
                    <a:p>
                      <a:pPr algn="ctr"/>
                      <a:endParaRPr lang="zh-CN" altLang="en-US" dirty="0"/>
                    </a:p>
                  </a:txBody>
                  <a:tcPr/>
                </a:tc>
                <a:tc>
                  <a:txBody>
                    <a:bodyPr/>
                    <a:lstStyle/>
                    <a:p>
                      <a:pPr algn="ctr"/>
                      <a:r>
                        <a:rPr lang="zh-CN" altLang="en-US" dirty="0"/>
                        <a:t>小体型</a:t>
                      </a:r>
                      <a:r>
                        <a:rPr lang="en-US" altLang="zh-CN" dirty="0"/>
                        <a:t>(x)</a:t>
                      </a:r>
                      <a:endParaRPr lang="zh-CN" altLang="en-US" dirty="0"/>
                    </a:p>
                  </a:txBody>
                  <a:tcPr/>
                </a:tc>
                <a:tc>
                  <a:txBody>
                    <a:bodyPr/>
                    <a:lstStyle/>
                    <a:p>
                      <a:pPr algn="ctr"/>
                      <a:r>
                        <a:rPr lang="zh-CN" altLang="en-US" dirty="0"/>
                        <a:t>大体型</a:t>
                      </a:r>
                      <a:r>
                        <a:rPr lang="en-US" altLang="zh-CN" dirty="0"/>
                        <a:t>(1-x)</a:t>
                      </a:r>
                      <a:endParaRPr lang="zh-CN" altLang="en-US" dirty="0"/>
                    </a:p>
                  </a:txBody>
                  <a:tcPr/>
                </a:tc>
                <a:extLst>
                  <a:ext uri="{0D108BD9-81ED-4DB2-BD59-A6C34878D82A}">
                    <a16:rowId xmlns:a16="http://schemas.microsoft.com/office/drawing/2014/main" xmlns="" val="1527420105"/>
                  </a:ext>
                </a:extLst>
              </a:tr>
              <a:tr h="370840">
                <a:tc vMerge="1">
                  <a:txBody>
                    <a:bodyPr/>
                    <a:lstStyle/>
                    <a:p>
                      <a:endParaRPr lang="zh-CN" altLang="en-US" dirty="0"/>
                    </a:p>
                  </a:txBody>
                  <a:tcPr/>
                </a:tc>
                <a:tc>
                  <a:txBody>
                    <a:bodyPr/>
                    <a:lstStyle/>
                    <a:p>
                      <a:pPr algn="ctr"/>
                      <a:r>
                        <a:rPr lang="zh-CN" altLang="en-US" dirty="0"/>
                        <a:t>小体型</a:t>
                      </a:r>
                    </a:p>
                  </a:txBody>
                  <a:tcPr/>
                </a:tc>
                <a:tc>
                  <a:txBody>
                    <a:bodyPr/>
                    <a:lstStyle/>
                    <a:p>
                      <a:pPr algn="ctr"/>
                      <a:r>
                        <a:rPr lang="en-US" altLang="zh-CN" dirty="0"/>
                        <a:t>5,5</a:t>
                      </a:r>
                      <a:endParaRPr lang="zh-CN" altLang="en-US" dirty="0"/>
                    </a:p>
                  </a:txBody>
                  <a:tcPr/>
                </a:tc>
                <a:tc>
                  <a:txBody>
                    <a:bodyPr/>
                    <a:lstStyle/>
                    <a:p>
                      <a:pPr algn="ctr"/>
                      <a:r>
                        <a:rPr lang="en-US" altLang="zh-CN" dirty="0"/>
                        <a:t>1,8</a:t>
                      </a:r>
                      <a:endParaRPr lang="zh-CN" altLang="en-US" dirty="0"/>
                    </a:p>
                  </a:txBody>
                  <a:tcPr/>
                </a:tc>
                <a:extLst>
                  <a:ext uri="{0D108BD9-81ED-4DB2-BD59-A6C34878D82A}">
                    <a16:rowId xmlns:a16="http://schemas.microsoft.com/office/drawing/2014/main" xmlns="" val="499730252"/>
                  </a:ext>
                </a:extLst>
              </a:tr>
              <a:tr h="370840">
                <a:tc vMerge="1">
                  <a:txBody>
                    <a:bodyPr/>
                    <a:lstStyle/>
                    <a:p>
                      <a:endParaRPr lang="zh-CN" altLang="en-US" dirty="0"/>
                    </a:p>
                  </a:txBody>
                  <a:tcPr/>
                </a:tc>
                <a:tc>
                  <a:txBody>
                    <a:bodyPr/>
                    <a:lstStyle/>
                    <a:p>
                      <a:pPr algn="ctr"/>
                      <a:r>
                        <a:rPr lang="zh-CN" altLang="en-US" dirty="0"/>
                        <a:t>大体型</a:t>
                      </a:r>
                    </a:p>
                  </a:txBody>
                  <a:tcPr/>
                </a:tc>
                <a:tc>
                  <a:txBody>
                    <a:bodyPr/>
                    <a:lstStyle/>
                    <a:p>
                      <a:pPr algn="ctr"/>
                      <a:r>
                        <a:rPr lang="en-US" altLang="zh-CN" dirty="0"/>
                        <a:t>8,1</a:t>
                      </a:r>
                      <a:endParaRPr lang="zh-CN" altLang="en-US" dirty="0"/>
                    </a:p>
                  </a:txBody>
                  <a:tcPr/>
                </a:tc>
                <a:tc>
                  <a:txBody>
                    <a:bodyPr/>
                    <a:lstStyle/>
                    <a:p>
                      <a:pPr algn="ctr"/>
                      <a:r>
                        <a:rPr lang="en-US" altLang="zh-CN" dirty="0"/>
                        <a:t>3,3</a:t>
                      </a:r>
                      <a:endParaRPr lang="zh-CN" altLang="en-US" dirty="0"/>
                    </a:p>
                  </a:txBody>
                  <a:tcPr/>
                </a:tc>
                <a:extLst>
                  <a:ext uri="{0D108BD9-81ED-4DB2-BD59-A6C34878D82A}">
                    <a16:rowId xmlns:a16="http://schemas.microsoft.com/office/drawing/2014/main" xmlns="" val="4150543065"/>
                  </a:ext>
                </a:extLst>
              </a:tr>
            </a:tbl>
          </a:graphicData>
        </a:graphic>
      </p:graphicFrame>
      <p:sp>
        <p:nvSpPr>
          <p:cNvPr id="3" name="文本框 2"/>
          <p:cNvSpPr txBox="1"/>
          <p:nvPr/>
        </p:nvSpPr>
        <p:spPr>
          <a:xfrm>
            <a:off x="1646583" y="2556055"/>
            <a:ext cx="5731564" cy="369332"/>
          </a:xfrm>
          <a:prstGeom prst="rect">
            <a:avLst/>
          </a:prstGeom>
          <a:noFill/>
        </p:spPr>
        <p:txBody>
          <a:bodyPr wrap="square" rtlCol="0">
            <a:spAutoFit/>
          </a:bodyPr>
          <a:lstStyle/>
          <a:p>
            <a:r>
              <a:rPr lang="zh-CN" altLang="en-US" sz="1800" dirty="0"/>
              <a:t>一个甲虫群体，存在两种类型的甲虫，大甲虫与小甲虫</a:t>
            </a:r>
          </a:p>
        </p:txBody>
      </p:sp>
      <p:sp>
        <p:nvSpPr>
          <p:cNvPr id="4" name="文本框 3"/>
          <p:cNvSpPr txBox="1"/>
          <p:nvPr/>
        </p:nvSpPr>
        <p:spPr>
          <a:xfrm>
            <a:off x="1464365" y="3081397"/>
            <a:ext cx="6096000" cy="584775"/>
          </a:xfrm>
          <a:prstGeom prst="rect">
            <a:avLst/>
          </a:prstGeom>
          <a:noFill/>
        </p:spPr>
        <p:txBody>
          <a:bodyPr wrap="square" rtlCol="0">
            <a:spAutoFit/>
          </a:bodyPr>
          <a:lstStyle/>
          <a:p>
            <a:r>
              <a:rPr lang="zh-CN" altLang="en-US" sz="1600" dirty="0"/>
              <a:t>考虑一个很小的正数</a:t>
            </a:r>
            <a:r>
              <a:rPr lang="en-US" altLang="zh-CN" sz="1600" dirty="0"/>
              <a:t>x</a:t>
            </a:r>
            <a:r>
              <a:rPr lang="zh-CN" altLang="en-US" sz="1600" dirty="0"/>
              <a:t>，总体中有</a:t>
            </a:r>
            <a:r>
              <a:rPr lang="en-US" altLang="zh-CN" sz="1600" dirty="0"/>
              <a:t>x</a:t>
            </a:r>
            <a:r>
              <a:rPr lang="zh-CN" altLang="en-US" sz="1600" dirty="0"/>
              <a:t>占比的个体使用策略“小体型”，有</a:t>
            </a:r>
            <a:r>
              <a:rPr lang="en-US" altLang="zh-CN" sz="1600" dirty="0"/>
              <a:t>1­‐x</a:t>
            </a:r>
            <a:r>
              <a:rPr lang="zh-CN" altLang="en-US" sz="1600" dirty="0"/>
              <a:t>占比的个体使用策略“大体型”。（甲虫们随机相遇争夺食物）</a:t>
            </a:r>
          </a:p>
        </p:txBody>
      </p:sp>
      <p:sp>
        <p:nvSpPr>
          <p:cNvPr id="7" name="文本框 6"/>
          <p:cNvSpPr txBox="1"/>
          <p:nvPr/>
        </p:nvSpPr>
        <p:spPr>
          <a:xfrm>
            <a:off x="2236304" y="3666172"/>
            <a:ext cx="4552122" cy="584775"/>
          </a:xfrm>
          <a:prstGeom prst="rect">
            <a:avLst/>
          </a:prstGeom>
          <a:noFill/>
        </p:spPr>
        <p:txBody>
          <a:bodyPr wrap="square" rtlCol="0">
            <a:spAutoFit/>
          </a:bodyPr>
          <a:lstStyle/>
          <a:p>
            <a:r>
              <a:rPr lang="zh-CN" altLang="en-US" sz="1600" dirty="0">
                <a:solidFill>
                  <a:prstClr val="black"/>
                </a:solidFill>
              </a:rPr>
              <a:t>一只大甲虫的期望收益是    </a:t>
            </a:r>
            <a:r>
              <a:rPr lang="en-US" altLang="zh-CN" sz="1600" dirty="0">
                <a:solidFill>
                  <a:prstClr val="black"/>
                </a:solidFill>
              </a:rPr>
              <a:t>	8·x+3(1-x) = 5x+3</a:t>
            </a:r>
          </a:p>
          <a:p>
            <a:pPr lvl="0"/>
            <a:r>
              <a:rPr lang="zh-CN" altLang="en-US" sz="1600" dirty="0">
                <a:solidFill>
                  <a:prstClr val="black"/>
                </a:solidFill>
              </a:rPr>
              <a:t>一只小甲虫的期望收益是</a:t>
            </a:r>
            <a:r>
              <a:rPr lang="en-US" altLang="zh-CN" sz="1600" dirty="0">
                <a:solidFill>
                  <a:prstClr val="black"/>
                </a:solidFill>
              </a:rPr>
              <a:t>	5·x+1(1-x) = 4x+1</a:t>
            </a:r>
          </a:p>
        </p:txBody>
      </p:sp>
      <p:sp>
        <p:nvSpPr>
          <p:cNvPr id="13" name="文本框 12"/>
          <p:cNvSpPr txBox="1"/>
          <p:nvPr/>
        </p:nvSpPr>
        <p:spPr>
          <a:xfrm>
            <a:off x="1464365" y="4250947"/>
            <a:ext cx="6096000" cy="584775"/>
          </a:xfrm>
          <a:prstGeom prst="rect">
            <a:avLst/>
          </a:prstGeom>
          <a:noFill/>
        </p:spPr>
        <p:txBody>
          <a:bodyPr wrap="square" rtlCol="0">
            <a:spAutoFit/>
          </a:bodyPr>
          <a:lstStyle/>
          <a:p>
            <a:pPr lvl="0"/>
            <a:r>
              <a:rPr lang="zh-CN" altLang="en-US" sz="1600" dirty="0">
                <a:solidFill>
                  <a:prstClr val="black"/>
                </a:solidFill>
              </a:rPr>
              <a:t>由于对于给定范围的</a:t>
            </a:r>
            <a:r>
              <a:rPr lang="en-US" altLang="zh-CN" sz="1600" dirty="0">
                <a:solidFill>
                  <a:prstClr val="black"/>
                </a:solidFill>
              </a:rPr>
              <a:t>x</a:t>
            </a:r>
            <a:r>
              <a:rPr lang="zh-CN" altLang="en-US" sz="1600" dirty="0">
                <a:solidFill>
                  <a:prstClr val="black"/>
                </a:solidFill>
              </a:rPr>
              <a:t>，</a:t>
            </a:r>
            <a:r>
              <a:rPr lang="en-US" altLang="zh-CN" sz="1600" dirty="0">
                <a:solidFill>
                  <a:prstClr val="black"/>
                </a:solidFill>
              </a:rPr>
              <a:t>5x+3 &gt; 4x+1</a:t>
            </a:r>
            <a:r>
              <a:rPr lang="zh-CN" altLang="en-US" sz="1600" dirty="0">
                <a:solidFill>
                  <a:prstClr val="black"/>
                </a:solidFill>
              </a:rPr>
              <a:t>恒成立，即大甲虫的期望收益总是超过小甲虫。因此，策略“大体型”是进化稳定的。</a:t>
            </a:r>
          </a:p>
        </p:txBody>
      </p:sp>
    </p:spTree>
    <p:extLst>
      <p:ext uri="{BB962C8B-B14F-4D97-AF65-F5344CB8AC3E}">
        <p14:creationId xmlns:p14="http://schemas.microsoft.com/office/powerpoint/2010/main" val="352201359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2552365" cy="338554"/>
          </a:xfrm>
          <a:prstGeom prst="rect">
            <a:avLst/>
          </a:prstGeom>
          <a:noFill/>
        </p:spPr>
        <p:txBody>
          <a:bodyPr wrap="none" rtlCol="0">
            <a:spAutoFit/>
          </a:bodyPr>
          <a:lstStyle/>
          <a:p>
            <a:r>
              <a:rPr lang="en-US" altLang="zh-CN" sz="1600" b="1" dirty="0">
                <a:solidFill>
                  <a:schemeClr val="accent1"/>
                </a:solidFill>
                <a:latin typeface="+mj-ea"/>
              </a:rPr>
              <a:t>EVOLUTIONARY GAME</a:t>
            </a:r>
            <a:endParaRPr lang="zh-CN" altLang="en-US" sz="1600" b="1" dirty="0">
              <a:solidFill>
                <a:schemeClr val="accent1"/>
              </a:solidFill>
              <a:latin typeface="+mj-ea"/>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109" y="1386045"/>
            <a:ext cx="5833780" cy="3290528"/>
          </a:xfrm>
          <a:prstGeom prst="rect">
            <a:avLst/>
          </a:prstGeom>
        </p:spPr>
      </p:pic>
      <p:sp>
        <p:nvSpPr>
          <p:cNvPr id="3" name="矩形 2"/>
          <p:cNvSpPr/>
          <p:nvPr/>
        </p:nvSpPr>
        <p:spPr>
          <a:xfrm rot="2700000">
            <a:off x="5102777" y="858619"/>
            <a:ext cx="309744" cy="3097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Light"/>
              <a:ea typeface="微软雅黑 Light"/>
              <a:cs typeface="+mn-cs"/>
            </a:endParaRPr>
          </a:p>
        </p:txBody>
      </p:sp>
      <p:sp>
        <p:nvSpPr>
          <p:cNvPr id="35" name="文本框 34"/>
          <p:cNvSpPr txBox="1"/>
          <p:nvPr/>
        </p:nvSpPr>
        <p:spPr>
          <a:xfrm>
            <a:off x="5634886" y="770849"/>
            <a:ext cx="800219"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2400" b="1" noProof="0" dirty="0">
                <a:solidFill>
                  <a:srgbClr val="406CB3"/>
                </a:solidFill>
                <a:latin typeface="微软雅黑"/>
                <a:ea typeface="微软雅黑"/>
              </a:rPr>
              <a:t>建模</a:t>
            </a:r>
            <a:endParaRPr kumimoji="0" lang="zh-CN" altLang="en-US" sz="2400" b="1" i="0" u="none" strike="noStrike" kern="1200" cap="none" spc="0" normalizeH="0" baseline="0" noProof="0" dirty="0">
              <a:ln>
                <a:noFill/>
              </a:ln>
              <a:solidFill>
                <a:srgbClr val="406CB3"/>
              </a:solidFill>
              <a:effectLst/>
              <a:uLnTx/>
              <a:uFillTx/>
              <a:latin typeface="微软雅黑"/>
              <a:ea typeface="微软雅黑"/>
              <a:cs typeface="+mn-cs"/>
            </a:endParaRPr>
          </a:p>
        </p:txBody>
      </p:sp>
      <p:sp>
        <p:nvSpPr>
          <p:cNvPr id="36" name="矩形 35"/>
          <p:cNvSpPr/>
          <p:nvPr/>
        </p:nvSpPr>
        <p:spPr>
          <a:xfrm>
            <a:off x="5257649" y="1538302"/>
            <a:ext cx="3866473" cy="2585323"/>
          </a:xfrm>
          <a:prstGeom prst="rect">
            <a:avLst/>
          </a:prstGeom>
        </p:spPr>
        <p:txBody>
          <a:bodyPr wrap="square">
            <a:spAutoFit/>
          </a:bodyPr>
          <a:lstStyle/>
          <a:p>
            <a:pPr indent="266700" algn="just">
              <a:spcAft>
                <a:spcPts val="0"/>
              </a:spcAft>
            </a:pP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住宅用户可以被看作是一个群体，因为它们是相互连接的，并且构成了一个</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NAN(Neighborhood Area Networks)</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。故</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DRM</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问题的进化博弈可以描述如下</a:t>
            </a:r>
            <a:r>
              <a:rPr lang="zh-CN" altLang="en-US" sz="1800"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sz="1800" kern="100" dirty="0">
              <a:latin typeface="等线" panose="02010600030101010101" pitchFamily="2" charset="-122"/>
              <a:ea typeface="等线" panose="02010600030101010101" pitchFamily="2" charset="-122"/>
              <a:cs typeface="Times New Roman" panose="02020603050405020304" pitchFamily="18" charset="0"/>
            </a:endParaRPr>
          </a:p>
          <a:p>
            <a:pPr marL="266700" indent="266700" algn="just">
              <a:spcAft>
                <a:spcPts val="0"/>
              </a:spcAft>
            </a:pP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参与者：住宅用户</a:t>
            </a:r>
            <a:r>
              <a:rPr lang="en-US" altLang="zh-CN" sz="1800" kern="100" dirty="0" err="1">
                <a:latin typeface="等线" panose="02010600030101010101" pitchFamily="2" charset="-122"/>
                <a:ea typeface="等线" panose="02010600030101010101" pitchFamily="2" charset="-122"/>
                <a:cs typeface="Times New Roman" panose="02020603050405020304" pitchFamily="18" charset="0"/>
              </a:rPr>
              <a:t>i</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∈ζ</a:t>
            </a:r>
          </a:p>
          <a:p>
            <a:pPr marL="266700" indent="266700" algn="just">
              <a:spcAft>
                <a:spcPts val="0"/>
              </a:spcAft>
            </a:pP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种群：在</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NAN</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中的用户集</a:t>
            </a:r>
          </a:p>
          <a:p>
            <a:pPr marL="266700" indent="266700" algn="just">
              <a:spcAft>
                <a:spcPts val="0"/>
              </a:spcAft>
            </a:pP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策略：公用事业公司的选择</a:t>
            </a:r>
          </a:p>
          <a:p>
            <a:pPr marL="266700" indent="266700" algn="just">
              <a:spcAft>
                <a:spcPts val="0"/>
              </a:spcAft>
            </a:pP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效用：住宅用户的福利函数</a:t>
            </a:r>
            <a:endParaRPr lang="en-US" altLang="zh-CN" sz="18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452" b="6835"/>
          <a:stretch>
            <a:fillRect/>
          </a:stretch>
        </p:blipFill>
        <p:spPr>
          <a:xfrm>
            <a:off x="403311" y="1538302"/>
            <a:ext cx="4285421" cy="2673775"/>
          </a:xfrm>
          <a:prstGeom prst="rect">
            <a:avLst/>
          </a:prstGeom>
        </p:spPr>
      </p:pic>
    </p:spTree>
    <p:extLst>
      <p:ext uri="{BB962C8B-B14F-4D97-AF65-F5344CB8AC3E}">
        <p14:creationId xmlns:p14="http://schemas.microsoft.com/office/powerpoint/2010/main" val="318930750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9397" y="3712440"/>
            <a:ext cx="2059090" cy="369332"/>
          </a:xfrm>
          <a:prstGeom prst="rect">
            <a:avLst/>
          </a:prstGeom>
          <a:noFill/>
        </p:spPr>
        <p:txBody>
          <a:bodyPr wrap="none" rtlCol="0">
            <a:spAutoFit/>
          </a:bodyPr>
          <a:lstStyle/>
          <a:p>
            <a:r>
              <a:rPr lang="en-US" altLang="zh-CN" sz="1800" b="1" dirty="0" smtClean="0">
                <a:solidFill>
                  <a:schemeClr val="accent1"/>
                </a:solidFill>
                <a:latin typeface="+mj-ea"/>
                <a:ea typeface="+mj-ea"/>
              </a:rPr>
              <a:t>SYSTEM MODEL</a:t>
            </a:r>
            <a:endParaRPr lang="zh-CN" altLang="en-US" sz="1800" b="1" dirty="0">
              <a:solidFill>
                <a:schemeClr val="accent1"/>
              </a:solidFill>
              <a:latin typeface="+mj-ea"/>
              <a:ea typeface="+mj-ea"/>
            </a:endParaRPr>
          </a:p>
        </p:txBody>
      </p:sp>
      <p:sp>
        <p:nvSpPr>
          <p:cNvPr id="4" name="矩形 3"/>
          <p:cNvSpPr/>
          <p:nvPr/>
        </p:nvSpPr>
        <p:spPr>
          <a:xfrm>
            <a:off x="319405" y="3007360"/>
            <a:ext cx="757041"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accent1"/>
                </a:solidFill>
                <a:latin typeface="叶根友行书(繁)08" panose="02010601030101010101" charset="-122"/>
                <a:ea typeface="叶根友行书(繁)08" panose="02010601030101010101" charset="-122"/>
              </a:rPr>
              <a:t>03</a:t>
            </a:r>
            <a:endParaRPr lang="zh-CN" altLang="en-US" sz="2400" b="1" dirty="0">
              <a:solidFill>
                <a:schemeClr val="accent1"/>
              </a:solidFill>
              <a:latin typeface="叶根友行书(繁)08" panose="02010601030101010101" charset="-122"/>
              <a:ea typeface="叶根友行书(繁)08" panose="02010601030101010101" charset="-122"/>
            </a:endParaRPr>
          </a:p>
        </p:txBody>
      </p:sp>
    </p:spTree>
    <p:extLst>
      <p:ext uri="{BB962C8B-B14F-4D97-AF65-F5344CB8AC3E}">
        <p14:creationId xmlns:p14="http://schemas.microsoft.com/office/powerpoint/2010/main" val="880659982"/>
      </p:ext>
    </p:extLst>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2263120" cy="338554"/>
          </a:xfrm>
          <a:prstGeom prst="rect">
            <a:avLst/>
          </a:prstGeom>
          <a:noFill/>
        </p:spPr>
        <p:txBody>
          <a:bodyPr wrap="none" rtlCol="0">
            <a:spAutoFit/>
          </a:bodyPr>
          <a:lstStyle/>
          <a:p>
            <a:r>
              <a:rPr lang="en-US" altLang="zh-CN" sz="1600" b="1" dirty="0" smtClean="0">
                <a:solidFill>
                  <a:schemeClr val="accent1"/>
                </a:solidFill>
                <a:latin typeface="+mj-ea"/>
                <a:ea typeface="+mj-ea"/>
              </a:rPr>
              <a:t>System Architecture</a:t>
            </a:r>
            <a:endParaRPr lang="zh-CN" altLang="en-US" sz="1600" b="1" dirty="0">
              <a:solidFill>
                <a:schemeClr val="accent1"/>
              </a:solidFill>
              <a:latin typeface="+mj-ea"/>
              <a:ea typeface="+mj-ea"/>
            </a:endParaRPr>
          </a:p>
        </p:txBody>
      </p:sp>
      <p:sp>
        <p:nvSpPr>
          <p:cNvPr id="6" name="矩形 5"/>
          <p:cNvSpPr/>
          <p:nvPr/>
        </p:nvSpPr>
        <p:spPr>
          <a:xfrm>
            <a:off x="771884" y="359448"/>
            <a:ext cx="4372603" cy="577081"/>
          </a:xfrm>
          <a:prstGeom prst="rect">
            <a:avLst/>
          </a:prstGeom>
        </p:spPr>
        <p:txBody>
          <a:bodyPr wrap="square">
            <a:spAutoFit/>
          </a:bodyPr>
          <a:lstStyle/>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The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figure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shows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the system architecture with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multiple</a:t>
            </a:r>
          </a:p>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 utility</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companies and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multiple residential users. </a:t>
            </a: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pic>
        <p:nvPicPr>
          <p:cNvPr id="2" name="图片 1"/>
          <p:cNvPicPr>
            <a:picLocks noChangeAspect="1"/>
          </p:cNvPicPr>
          <p:nvPr/>
        </p:nvPicPr>
        <p:blipFill>
          <a:blip r:embed="rId2"/>
          <a:stretch>
            <a:fillRect/>
          </a:stretch>
        </p:blipFill>
        <p:spPr>
          <a:xfrm>
            <a:off x="5285503" y="150124"/>
            <a:ext cx="3738649" cy="4993376"/>
          </a:xfrm>
          <a:prstGeom prst="rect">
            <a:avLst/>
          </a:prstGeom>
        </p:spPr>
      </p:pic>
      <p:sp>
        <p:nvSpPr>
          <p:cNvPr id="3" name="文本框 2"/>
          <p:cNvSpPr txBox="1"/>
          <p:nvPr/>
        </p:nvSpPr>
        <p:spPr>
          <a:xfrm>
            <a:off x="403311" y="3139472"/>
            <a:ext cx="4564077" cy="1569660"/>
          </a:xfrm>
          <a:prstGeom prst="rect">
            <a:avLst/>
          </a:prstGeom>
          <a:solidFill>
            <a:schemeClr val="accent4">
              <a:lumMod val="20000"/>
              <a:lumOff val="80000"/>
            </a:schemeClr>
          </a:solidFill>
        </p:spPr>
        <p:txBody>
          <a:bodyPr wrap="square" rtlCol="0">
            <a:spAutoFit/>
          </a:bodyPr>
          <a:lstStyle/>
          <a:p>
            <a:r>
              <a:rPr kumimoji="1" lang="zh-CN" altLang="en-US" sz="1600" dirty="0" smtClean="0"/>
              <a:t>在</a:t>
            </a:r>
            <a:r>
              <a:rPr kumimoji="1" lang="zh-CN" altLang="en-US" sz="1600" dirty="0"/>
              <a:t>一定范围内的住宅用户区域由一个配电站供电。配电站通过不同的线路连接多个能源公司。 </a:t>
            </a:r>
            <a:r>
              <a:rPr kumimoji="1" lang="en-US" altLang="zh-CN" sz="1600" dirty="0"/>
              <a:t>DAU</a:t>
            </a:r>
            <a:r>
              <a:rPr kumimoji="1" lang="zh-CN" altLang="en-US" sz="1600" dirty="0"/>
              <a:t>将首先从不同的能源公司收到价格信息并广播给用户。 然后，每个住宅用户将自己的电力需求发送回</a:t>
            </a:r>
            <a:r>
              <a:rPr kumimoji="1" lang="en-US" altLang="zh-CN" sz="1600" dirty="0"/>
              <a:t>DAU</a:t>
            </a:r>
            <a:r>
              <a:rPr kumimoji="1" lang="zh-CN" altLang="en-US" sz="1600" dirty="0"/>
              <a:t>。</a:t>
            </a:r>
            <a:r>
              <a:rPr kumimoji="1" lang="en-US" altLang="zh-CN" sz="1600" dirty="0"/>
              <a:t>DAU</a:t>
            </a:r>
            <a:r>
              <a:rPr kumimoji="1" lang="zh-CN" altLang="en-US" sz="1600" dirty="0"/>
              <a:t>收集所有住宅用户的需求信息并决定每个能源公司</a:t>
            </a:r>
            <a:r>
              <a:rPr kumimoji="1" lang="zh-CN" altLang="en-US" sz="1600" dirty="0" smtClean="0"/>
              <a:t>的总需求。</a:t>
            </a:r>
            <a:endParaRPr kumimoji="1" lang="zh-CN" altLang="en-US" sz="1600" dirty="0"/>
          </a:p>
        </p:txBody>
      </p:sp>
      <p:sp>
        <p:nvSpPr>
          <p:cNvPr id="4" name="矩形 3"/>
          <p:cNvSpPr/>
          <p:nvPr/>
        </p:nvSpPr>
        <p:spPr>
          <a:xfrm>
            <a:off x="403311" y="1065760"/>
            <a:ext cx="4572000" cy="1815882"/>
          </a:xfrm>
          <a:prstGeom prst="rect">
            <a:avLst/>
          </a:prstGeom>
          <a:solidFill>
            <a:schemeClr val="accent4">
              <a:lumMod val="20000"/>
              <a:lumOff val="80000"/>
            </a:schemeClr>
          </a:solidFill>
        </p:spPr>
        <p:txBody>
          <a:bodyPr>
            <a:spAutoFit/>
          </a:bodyPr>
          <a:lstStyle/>
          <a:p>
            <a:r>
              <a:rPr kumimoji="1" lang="zh-CN" altLang="en-US" sz="1600" dirty="0"/>
              <a:t>右图是拥有多个能源公司和多个住宅用户的系统架构图。 住宅用户配备智能电表，使住宅用户能够自主安排能源使用并组织家庭区域网络</a:t>
            </a:r>
            <a:r>
              <a:rPr kumimoji="1" lang="en-US" altLang="zh-CN" sz="1600" dirty="0"/>
              <a:t>Home</a:t>
            </a:r>
            <a:r>
              <a:rPr kumimoji="1" lang="zh-CN" altLang="en-US" sz="1600" dirty="0"/>
              <a:t> </a:t>
            </a:r>
            <a:r>
              <a:rPr kumimoji="1" lang="en-US" altLang="zh-CN" sz="1600" dirty="0"/>
              <a:t>Area Network </a:t>
            </a:r>
            <a:r>
              <a:rPr kumimoji="1" lang="zh-CN" altLang="en-US" sz="1600" dirty="0"/>
              <a:t>（</a:t>
            </a:r>
            <a:r>
              <a:rPr kumimoji="1" lang="en-US" altLang="zh-CN" sz="1600" dirty="0"/>
              <a:t>HAN</a:t>
            </a:r>
            <a:r>
              <a:rPr kumimoji="1" lang="zh-CN" altLang="en-US" sz="1600" dirty="0"/>
              <a:t>）。 并且，智能电表将连接到数据汇总单元</a:t>
            </a:r>
            <a:r>
              <a:rPr kumimoji="1" lang="en-US" altLang="zh-CN" sz="1600" dirty="0"/>
              <a:t>Data Aggregation Unit </a:t>
            </a:r>
            <a:r>
              <a:rPr kumimoji="1" lang="zh-CN" altLang="en-US" sz="1600" dirty="0"/>
              <a:t>（</a:t>
            </a:r>
            <a:r>
              <a:rPr kumimoji="1" lang="en-US" altLang="zh-CN" sz="1600" dirty="0"/>
              <a:t>DAU</a:t>
            </a:r>
            <a:r>
              <a:rPr kumimoji="1" lang="zh-CN" altLang="en-US" sz="1600" dirty="0"/>
              <a:t>）并形成一个邻域区域网络</a:t>
            </a:r>
            <a:r>
              <a:rPr kumimoji="1" lang="en-US" altLang="zh-CN" sz="1600" dirty="0"/>
              <a:t>Neighborhood</a:t>
            </a:r>
            <a:r>
              <a:rPr kumimoji="1" lang="zh-CN" altLang="en-US" sz="1600" dirty="0"/>
              <a:t> </a:t>
            </a:r>
            <a:r>
              <a:rPr kumimoji="1" lang="en-US" altLang="zh-CN" sz="1600" dirty="0"/>
              <a:t>Area Networks </a:t>
            </a:r>
            <a:r>
              <a:rPr kumimoji="1" lang="zh-CN" altLang="en-US" sz="1600" dirty="0"/>
              <a:t>（</a:t>
            </a:r>
            <a:r>
              <a:rPr kumimoji="1" lang="en-US" altLang="zh-CN" sz="1600" dirty="0"/>
              <a:t>NAN</a:t>
            </a:r>
            <a:r>
              <a:rPr kumimoji="1" lang="zh-CN" altLang="en-US" sz="1600" dirty="0"/>
              <a:t>）。</a:t>
            </a:r>
            <a:endParaRPr kumimoji="1" lang="en-US" altLang="zh-CN" sz="1600" dirty="0"/>
          </a:p>
        </p:txBody>
      </p:sp>
    </p:spTree>
    <p:extLst>
      <p:ext uri="{BB962C8B-B14F-4D97-AF65-F5344CB8AC3E}">
        <p14:creationId xmlns:p14="http://schemas.microsoft.com/office/powerpoint/2010/main" val="1104889823"/>
      </p:ext>
    </p:extLst>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2263120" cy="338554"/>
          </a:xfrm>
          <a:prstGeom prst="rect">
            <a:avLst/>
          </a:prstGeom>
          <a:noFill/>
        </p:spPr>
        <p:txBody>
          <a:bodyPr wrap="none" rtlCol="0">
            <a:spAutoFit/>
          </a:bodyPr>
          <a:lstStyle/>
          <a:p>
            <a:r>
              <a:rPr lang="en-US" altLang="zh-CN" sz="1600" b="1" smtClean="0">
                <a:solidFill>
                  <a:schemeClr val="accent1"/>
                </a:solidFill>
                <a:latin typeface="+mj-ea"/>
                <a:ea typeface="+mj-ea"/>
              </a:rPr>
              <a:t>System Architecture</a:t>
            </a:r>
            <a:endParaRPr lang="zh-CN" altLang="en-US" sz="1600" b="1" dirty="0">
              <a:solidFill>
                <a:schemeClr val="accent1"/>
              </a:solidFill>
              <a:latin typeface="+mj-ea"/>
              <a:ea typeface="+mj-ea"/>
            </a:endParaRPr>
          </a:p>
        </p:txBody>
      </p:sp>
      <p:sp>
        <p:nvSpPr>
          <p:cNvPr id="6" name="矩形 5"/>
          <p:cNvSpPr/>
          <p:nvPr/>
        </p:nvSpPr>
        <p:spPr>
          <a:xfrm>
            <a:off x="771884" y="359448"/>
            <a:ext cx="4372603" cy="577081"/>
          </a:xfrm>
          <a:prstGeom prst="rect">
            <a:avLst/>
          </a:prstGeom>
        </p:spPr>
        <p:txBody>
          <a:bodyPr wrap="square">
            <a:spAutoFit/>
          </a:bodyPr>
          <a:lstStyle/>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The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figure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shows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the system architecture with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multiple</a:t>
            </a:r>
          </a:p>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 utility</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companies and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multiple residential users. </a:t>
            </a: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pic>
        <p:nvPicPr>
          <p:cNvPr id="2" name="图片 1"/>
          <p:cNvPicPr>
            <a:picLocks noChangeAspect="1"/>
          </p:cNvPicPr>
          <p:nvPr/>
        </p:nvPicPr>
        <p:blipFill>
          <a:blip r:embed="rId2"/>
          <a:stretch>
            <a:fillRect/>
          </a:stretch>
        </p:blipFill>
        <p:spPr>
          <a:xfrm>
            <a:off x="5285503" y="150124"/>
            <a:ext cx="3738649" cy="4993376"/>
          </a:xfrm>
          <a:prstGeom prst="rect">
            <a:avLst/>
          </a:prstGeom>
        </p:spPr>
      </p:pic>
      <mc:AlternateContent xmlns:mc="http://schemas.openxmlformats.org/markup-compatibility/2006" xmlns:a14="http://schemas.microsoft.com/office/drawing/2010/main">
        <mc:Choice Requires="a14">
          <p:sp>
            <p:nvSpPr>
              <p:cNvPr id="4" name="矩形 3"/>
              <p:cNvSpPr/>
              <p:nvPr/>
            </p:nvSpPr>
            <p:spPr>
              <a:xfrm>
                <a:off x="403311" y="1065760"/>
                <a:ext cx="4572000" cy="830997"/>
              </a:xfrm>
              <a:prstGeom prst="rect">
                <a:avLst/>
              </a:prstGeom>
              <a:solidFill>
                <a:schemeClr val="accent4">
                  <a:lumMod val="20000"/>
                  <a:lumOff val="80000"/>
                </a:schemeClr>
              </a:solidFill>
            </p:spPr>
            <p:txBody>
              <a:bodyPr>
                <a:spAutoFit/>
              </a:bodyPr>
              <a:lstStyle/>
              <a:p>
                <a:r>
                  <a:rPr kumimoji="1" lang="zh-CN" altLang="en-US" sz="1600" dirty="0" smtClean="0"/>
                  <a:t>设能源公司的集合为</a:t>
                </a:r>
                <a14:m>
                  <m:oMath xmlns:m="http://schemas.openxmlformats.org/officeDocument/2006/math">
                    <m:r>
                      <a:rPr kumimoji="1" lang="zh-CN" altLang="en-US" sz="1600" i="1" smtClean="0">
                        <a:latin typeface="Cambria Math" charset="0"/>
                        <a:ea typeface="Cambria Math" charset="0"/>
                        <a:cs typeface="Cambria Math" charset="0"/>
                      </a:rPr>
                      <m:t>𝒥</m:t>
                    </m:r>
                    <m:r>
                      <a:rPr kumimoji="1" lang="en-US" altLang="zh-CN" sz="1600" b="0" i="1" smtClean="0">
                        <a:latin typeface="Cambria Math" charset="0"/>
                        <a:ea typeface="Cambria Math" charset="0"/>
                        <a:cs typeface="Cambria Math" charset="0"/>
                      </a:rPr>
                      <m:t>=</m:t>
                    </m:r>
                    <m:d>
                      <m:dPr>
                        <m:begChr m:val="{"/>
                        <m:endChr m:val="}"/>
                        <m:ctrlPr>
                          <a:rPr kumimoji="1" lang="en-US" altLang="zh-CN" sz="1600" b="0" i="1" smtClean="0">
                            <a:latin typeface="Cambria Math"/>
                            <a:ea typeface="Cambria Math" charset="0"/>
                            <a:cs typeface="Cambria Math" charset="0"/>
                          </a:rPr>
                        </m:ctrlPr>
                      </m:dPr>
                      <m:e>
                        <m:r>
                          <a:rPr kumimoji="1" lang="en-US" altLang="zh-CN" sz="1600" b="0" i="1" smtClean="0">
                            <a:latin typeface="Cambria Math" charset="0"/>
                            <a:ea typeface="Cambria Math" charset="0"/>
                            <a:cs typeface="Cambria Math" charset="0"/>
                          </a:rPr>
                          <m:t>1,2,…,</m:t>
                        </m:r>
                        <m:r>
                          <a:rPr kumimoji="1" lang="en-US" altLang="zh-CN" sz="1600" b="0" i="1" smtClean="0">
                            <a:latin typeface="Cambria Math" charset="0"/>
                            <a:ea typeface="Cambria Math" charset="0"/>
                            <a:cs typeface="Cambria Math" charset="0"/>
                          </a:rPr>
                          <m:t>𝐽</m:t>
                        </m:r>
                      </m:e>
                    </m:d>
                    <m:r>
                      <a:rPr kumimoji="1" lang="zh-CN" altLang="en-US" sz="1600" b="0" i="1" smtClean="0">
                        <a:latin typeface="Cambria Math" charset="0"/>
                        <a:ea typeface="Cambria Math" charset="0"/>
                        <a:cs typeface="Cambria Math" charset="0"/>
                      </a:rPr>
                      <m:t>。</m:t>
                    </m:r>
                  </m:oMath>
                </a14:m>
                <a:endParaRPr kumimoji="1" lang="en-US" altLang="zh-CN" sz="1600" b="0" dirty="0" smtClean="0">
                  <a:ea typeface="Cambria Math" charset="0"/>
                  <a:cs typeface="Cambria Math" charset="0"/>
                </a:endParaRPr>
              </a:p>
              <a:p>
                <a:r>
                  <a:rPr kumimoji="1" lang="zh-CN" altLang="en-US" sz="1600" dirty="0" smtClean="0"/>
                  <a:t>住宅用户的</a:t>
                </a:r>
                <a:r>
                  <a:rPr kumimoji="1" lang="zh-CN" altLang="en-US" sz="1600" dirty="0"/>
                  <a:t>集合为</a:t>
                </a:r>
                <a14:m>
                  <m:oMath xmlns:m="http://schemas.openxmlformats.org/officeDocument/2006/math">
                    <m:r>
                      <a:rPr kumimoji="1" lang="en-US" altLang="zh-CN" sz="1600" i="1" smtClean="0">
                        <a:latin typeface="Cambria Math" charset="0"/>
                        <a:ea typeface="Cambria Math" charset="0"/>
                        <a:cs typeface="Cambria Math" charset="0"/>
                      </a:rPr>
                      <m:t>ℐ</m:t>
                    </m:r>
                    <m:r>
                      <a:rPr kumimoji="1" lang="en-US" altLang="zh-CN" sz="1600" i="1">
                        <a:latin typeface="Cambria Math" charset="0"/>
                        <a:ea typeface="Cambria Math" charset="0"/>
                        <a:cs typeface="Cambria Math" charset="0"/>
                      </a:rPr>
                      <m:t>=</m:t>
                    </m:r>
                    <m:d>
                      <m:dPr>
                        <m:begChr m:val="{"/>
                        <m:endChr m:val="}"/>
                        <m:ctrlPr>
                          <a:rPr kumimoji="1" lang="en-US" altLang="zh-CN" sz="1600" i="1">
                            <a:latin typeface="Cambria Math"/>
                            <a:ea typeface="Cambria Math" charset="0"/>
                            <a:cs typeface="Cambria Math" charset="0"/>
                          </a:rPr>
                        </m:ctrlPr>
                      </m:dPr>
                      <m:e>
                        <m:r>
                          <a:rPr kumimoji="1" lang="en-US" altLang="zh-CN" sz="1600" i="1">
                            <a:latin typeface="Cambria Math" charset="0"/>
                            <a:ea typeface="Cambria Math" charset="0"/>
                            <a:cs typeface="Cambria Math" charset="0"/>
                          </a:rPr>
                          <m:t>1,2,…,</m:t>
                        </m:r>
                        <m:r>
                          <a:rPr kumimoji="1" lang="en-US" altLang="zh-CN" sz="1600" b="0" i="1" smtClean="0">
                            <a:latin typeface="Cambria Math" charset="0"/>
                            <a:ea typeface="Cambria Math" charset="0"/>
                            <a:cs typeface="Cambria Math" charset="0"/>
                          </a:rPr>
                          <m:t>𝐼</m:t>
                        </m:r>
                      </m:e>
                    </m:d>
                    <m:r>
                      <a:rPr kumimoji="1" lang="zh-CN" altLang="en-US" sz="1600" i="1">
                        <a:latin typeface="Cambria Math" charset="0"/>
                        <a:ea typeface="Cambria Math" charset="0"/>
                        <a:cs typeface="Cambria Math" charset="0"/>
                      </a:rPr>
                      <m:t>。</m:t>
                    </m:r>
                  </m:oMath>
                </a14:m>
                <a:endParaRPr kumimoji="1" lang="en-US" altLang="zh-CN" sz="1600" dirty="0" smtClean="0"/>
              </a:p>
              <a:p>
                <a:r>
                  <a:rPr kumimoji="1" lang="zh-CN" altLang="en-US" sz="1600" dirty="0" smtClean="0"/>
                  <a:t>一天内的操作时间段为</a:t>
                </a:r>
                <a14:m>
                  <m:oMath xmlns:m="http://schemas.openxmlformats.org/officeDocument/2006/math">
                    <m:r>
                      <a:rPr kumimoji="1" lang="en-US" altLang="zh-CN" sz="1600" i="1" smtClean="0">
                        <a:latin typeface="Cambria Math" charset="0"/>
                        <a:ea typeface="Cambria Math" charset="0"/>
                        <a:cs typeface="Cambria Math" charset="0"/>
                      </a:rPr>
                      <m:t>ℋ</m:t>
                    </m:r>
                    <m:r>
                      <a:rPr kumimoji="1" lang="en-US" altLang="zh-CN" sz="1600" b="0" i="1" smtClean="0">
                        <a:latin typeface="Cambria Math" charset="0"/>
                        <a:ea typeface="Cambria Math" charset="0"/>
                        <a:cs typeface="Cambria Math" charset="0"/>
                      </a:rPr>
                      <m:t>={1,2,…,</m:t>
                    </m:r>
                    <m:r>
                      <a:rPr kumimoji="1" lang="en-US" altLang="zh-CN" sz="1600" b="0" i="1" smtClean="0">
                        <a:latin typeface="Cambria Math" charset="0"/>
                        <a:ea typeface="Cambria Math" charset="0"/>
                        <a:cs typeface="Cambria Math" charset="0"/>
                      </a:rPr>
                      <m:t>𝐻</m:t>
                    </m:r>
                    <m:r>
                      <a:rPr kumimoji="1" lang="en-US" altLang="zh-CN" sz="1600" b="0" i="1" smtClean="0">
                        <a:latin typeface="Cambria Math" charset="0"/>
                        <a:ea typeface="Cambria Math" charset="0"/>
                        <a:cs typeface="Cambria Math" charset="0"/>
                      </a:rPr>
                      <m:t>}</m:t>
                    </m:r>
                  </m:oMath>
                </a14:m>
                <a:endParaRPr kumimoji="1" lang="en-US" altLang="zh-CN" sz="1600" dirty="0"/>
              </a:p>
            </p:txBody>
          </p:sp>
        </mc:Choice>
        <mc:Fallback xmlns="">
          <p:sp>
            <p:nvSpPr>
              <p:cNvPr id="4" name="矩形 3"/>
              <p:cNvSpPr>
                <a:spLocks noRot="1" noChangeAspect="1" noMove="1" noResize="1" noEditPoints="1" noAdjustHandles="1" noChangeArrowheads="1" noChangeShapeType="1" noTextEdit="1"/>
              </p:cNvSpPr>
              <p:nvPr/>
            </p:nvSpPr>
            <p:spPr>
              <a:xfrm>
                <a:off x="403311" y="1065760"/>
                <a:ext cx="4572000" cy="830997"/>
              </a:xfrm>
              <a:prstGeom prst="rect">
                <a:avLst/>
              </a:prstGeom>
              <a:blipFill rotWithShape="0">
                <a:blip r:embed="rId3"/>
                <a:stretch>
                  <a:fillRect l="-667" t="-3676" b="-735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矩形 8"/>
              <p:cNvSpPr/>
              <p:nvPr/>
            </p:nvSpPr>
            <p:spPr>
              <a:xfrm>
                <a:off x="403311" y="2025988"/>
                <a:ext cx="4572000" cy="3021533"/>
              </a:xfrm>
              <a:prstGeom prst="rect">
                <a:avLst/>
              </a:prstGeom>
              <a:solidFill>
                <a:schemeClr val="accent4">
                  <a:lumMod val="20000"/>
                  <a:lumOff val="80000"/>
                </a:schemeClr>
              </a:solidFill>
            </p:spPr>
            <p:txBody>
              <a:bodyPr wrap="square">
                <a:spAutoFit/>
              </a:bodyPr>
              <a:lstStyle/>
              <a:p>
                <a:pPr marL="342900" indent="-342900" defTabSz="914400"/>
                <a:r>
                  <a:rPr kumimoji="1" lang="en-US" altLang="zh-CN" sz="1600" b="1" dirty="0" smtClean="0"/>
                  <a:t>A. Energy </a:t>
                </a:r>
                <a:r>
                  <a:rPr kumimoji="1" lang="en-US" altLang="zh-CN" sz="1600" b="1" dirty="0"/>
                  <a:t>Cost Model of Utility </a:t>
                </a:r>
                <a:r>
                  <a:rPr kumimoji="1" lang="en-US" altLang="zh-CN" sz="1600" b="1" dirty="0" smtClean="0"/>
                  <a:t>Company</a:t>
                </a:r>
              </a:p>
              <a:p>
                <a:pPr marL="342900" indent="-342900" defTabSz="914400"/>
                <a:r>
                  <a:rPr kumimoji="1" lang="en-US" altLang="zh-CN" sz="1600" dirty="0" smtClean="0"/>
                  <a:t>	</a:t>
                </a:r>
                <a:r>
                  <a:rPr kumimoji="1" lang="zh-CN" altLang="en-US" sz="1600" dirty="0" smtClean="0"/>
                  <a:t>设</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oMath>
                </a14:m>
                <a:r>
                  <a:rPr kumimoji="1" lang="zh-CN" altLang="en-US" sz="1600" dirty="0" smtClean="0"/>
                  <a:t>表示能源公司</a:t>
                </a:r>
                <a14:m>
                  <m:oMath xmlns:m="http://schemas.openxmlformats.org/officeDocument/2006/math">
                    <m:r>
                      <a:rPr kumimoji="1" lang="en-US" altLang="zh-CN" sz="1600" i="1">
                        <a:latin typeface="Cambria Math" charset="0"/>
                      </a:rPr>
                      <m:t>𝑗</m:t>
                    </m:r>
                  </m:oMath>
                </a14:m>
                <a:r>
                  <a:rPr kumimoji="1" lang="zh-CN" altLang="en-US" sz="1600" dirty="0" smtClean="0"/>
                  <a:t>在时间</a:t>
                </a:r>
                <a14:m>
                  <m:oMath xmlns:m="http://schemas.openxmlformats.org/officeDocument/2006/math">
                    <m:r>
                      <a:rPr kumimoji="1" lang="en-US" altLang="zh-CN" sz="1600" i="1">
                        <a:latin typeface="Cambria Math" charset="0"/>
                      </a:rPr>
                      <m:t>h</m:t>
                    </m:r>
                    <m:r>
                      <a:rPr kumimoji="1" lang="en-US" altLang="zh-CN" sz="1600" i="1" smtClean="0">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ℋ</m:t>
                    </m:r>
                  </m:oMath>
                </a14:m>
                <a:r>
                  <a:rPr kumimoji="1" lang="zh-CN" altLang="en-US" sz="1600" dirty="0" smtClean="0"/>
                  <a:t>内生产的能量。</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𝑓</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i="1">
                        <a:latin typeface="Cambria Math" charset="0"/>
                      </a:rPr>
                      <m:t>(</m:t>
                    </m:r>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i="1">
                        <a:latin typeface="Cambria Math" charset="0"/>
                      </a:rPr>
                      <m:t>)</m:t>
                    </m:r>
                  </m:oMath>
                </a14:m>
                <a:r>
                  <a:rPr kumimoji="1" lang="zh-CN" altLang="en-US" sz="1600" dirty="0"/>
                  <a:t>表示公司生产</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oMath>
                </a14:m>
                <a:r>
                  <a:rPr kumimoji="1" lang="zh-CN" altLang="en-US" sz="1600" dirty="0"/>
                  <a:t>的费用。假设该函数是递增且严格凸的</a:t>
                </a:r>
                <a:r>
                  <a:rPr kumimoji="1" lang="zh-CN" altLang="en-US" sz="1600" dirty="0" smtClean="0"/>
                  <a:t>。为不失一般性，我们假设</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𝑓</m:t>
                        </m:r>
                      </m:e>
                      <m:sub>
                        <m:r>
                          <a:rPr kumimoji="1" lang="en-US" altLang="zh-CN" sz="1600" i="1">
                            <a:latin typeface="Cambria Math" charset="0"/>
                          </a:rPr>
                          <m:t>h</m:t>
                        </m:r>
                      </m:sub>
                      <m:sup>
                        <m:r>
                          <a:rPr kumimoji="1" lang="en-US" altLang="zh-CN" sz="1600" i="1">
                            <a:latin typeface="Cambria Math" charset="0"/>
                          </a:rPr>
                          <m:t>𝑗</m:t>
                        </m:r>
                      </m:sup>
                    </m:sSubSup>
                    <m:d>
                      <m:dPr>
                        <m:ctrlPr>
                          <a:rPr kumimoji="1" lang="en-US" altLang="zh-CN" sz="1600" i="1">
                            <a:latin typeface="Cambria Math"/>
                          </a:rPr>
                        </m:ctrlPr>
                      </m:dPr>
                      <m:e>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e>
                    </m:d>
                    <m:r>
                      <a:rPr kumimoji="1" lang="en-US" altLang="zh-CN" sz="1600" b="0" i="1" smtClean="0">
                        <a:latin typeface="Cambria Math" charset="0"/>
                      </a:rPr>
                      <m:t>=</m:t>
                    </m:r>
                    <m:sSubSup>
                      <m:sSubSupPr>
                        <m:ctrlPr>
                          <a:rPr kumimoji="1" lang="en-US" altLang="zh-CN" sz="1600" i="1">
                            <a:latin typeface="Cambria Math"/>
                          </a:rPr>
                        </m:ctrlPr>
                      </m:sSubSupPr>
                      <m:e>
                        <m:r>
                          <a:rPr kumimoji="1" lang="en-US" altLang="zh-CN" sz="1600" b="0" i="1" smtClean="0">
                            <a:latin typeface="Cambria Math" charset="0"/>
                          </a:rPr>
                          <m:t>𝑎</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sSup>
                      <m:sSupPr>
                        <m:ctrlPr>
                          <a:rPr kumimoji="1" lang="en-US" altLang="zh-CN" sz="1600" b="0" i="1" smtClean="0">
                            <a:latin typeface="Cambria Math"/>
                          </a:rPr>
                        </m:ctrlPr>
                      </m:sSupPr>
                      <m:e>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e>
                      <m:sup>
                        <m:r>
                          <a:rPr kumimoji="1" lang="en-US" altLang="zh-CN" sz="1600" b="0" i="1" smtClean="0">
                            <a:latin typeface="Cambria Math" charset="0"/>
                          </a:rPr>
                          <m:t>2</m:t>
                        </m:r>
                      </m:sup>
                    </m:sSup>
                    <m:r>
                      <a:rPr kumimoji="1" lang="en-US" altLang="zh-CN" sz="1600" b="0" i="1" smtClean="0">
                        <a:latin typeface="Cambria Math" charset="0"/>
                      </a:rPr>
                      <m:t>+</m:t>
                    </m:r>
                    <m:sSubSup>
                      <m:sSubSupPr>
                        <m:ctrlPr>
                          <a:rPr kumimoji="1" lang="en-US" altLang="zh-CN" sz="1600" i="1">
                            <a:latin typeface="Cambria Math"/>
                          </a:rPr>
                        </m:ctrlPr>
                      </m:sSubSupPr>
                      <m:e>
                        <m:r>
                          <a:rPr kumimoji="1" lang="en-US" altLang="zh-CN" sz="1600" b="0" i="1" smtClean="0">
                            <a:latin typeface="Cambria Math" charset="0"/>
                          </a:rPr>
                          <m:t>𝑏</m:t>
                        </m:r>
                      </m:e>
                      <m:sub>
                        <m:r>
                          <a:rPr kumimoji="1" lang="en-US" altLang="zh-CN" sz="1600" i="1">
                            <a:latin typeface="Cambria Math" charset="0"/>
                          </a:rPr>
                          <m:t>h</m:t>
                        </m:r>
                      </m:sub>
                      <m:sup>
                        <m:r>
                          <a:rPr kumimoji="1" lang="en-US" altLang="zh-CN" sz="1600" i="1">
                            <a:latin typeface="Cambria Math" charset="0"/>
                          </a:rPr>
                          <m:t>𝑗</m:t>
                        </m:r>
                      </m:sup>
                    </m:sSubSup>
                    <m:sSubSup>
                      <m:sSubSupPr>
                        <m:ctrlPr>
                          <a:rPr kumimoji="1" lang="en-US" altLang="zh-CN" sz="1600" i="1">
                            <a:latin typeface="Cambria Math"/>
                          </a:rPr>
                        </m:ctrlPr>
                      </m:sSubSupPr>
                      <m:e>
                        <m:r>
                          <a:rPr kumimoji="1" lang="en-US" altLang="zh-CN" sz="1600" b="0" i="1" smtClean="0">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sSubSup>
                      <m:sSubSupPr>
                        <m:ctrlPr>
                          <a:rPr kumimoji="1" lang="en-US" altLang="zh-CN" sz="1600" i="1">
                            <a:latin typeface="Cambria Math"/>
                          </a:rPr>
                        </m:ctrlPr>
                      </m:sSubSupPr>
                      <m:e>
                        <m:r>
                          <a:rPr kumimoji="1" lang="en-US" altLang="zh-CN" sz="1600" b="0" i="1" smtClean="0">
                            <a:latin typeface="Cambria Math" charset="0"/>
                          </a:rPr>
                          <m:t>𝑐</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oMath>
                </a14:m>
                <a:endParaRPr kumimoji="1" lang="en-US" altLang="zh-CN" sz="1600" b="0" i="1" dirty="0" smtClean="0">
                  <a:latin typeface="Cambria Math" charset="0"/>
                </a:endParaRPr>
              </a:p>
              <a:p>
                <a:pPr marL="342900" indent="-342900" defTabSz="914400"/>
                <a:r>
                  <a:rPr kumimoji="1" lang="en-US" altLang="zh-CN" sz="1600" dirty="0" smtClean="0"/>
                  <a:t>	</a:t>
                </a:r>
                <a:r>
                  <a:rPr kumimoji="1" lang="zh-CN" altLang="en-US" sz="1600" dirty="0" smtClean="0"/>
                  <a:t>其中</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𝑎</m:t>
                        </m:r>
                      </m:e>
                      <m:sub>
                        <m:r>
                          <a:rPr kumimoji="1" lang="en-US" altLang="zh-CN" sz="1600" i="1">
                            <a:latin typeface="Cambria Math" charset="0"/>
                          </a:rPr>
                          <m:t>h</m:t>
                        </m:r>
                      </m:sub>
                      <m:sup>
                        <m:r>
                          <a:rPr kumimoji="1" lang="en-US" altLang="zh-CN" sz="1600" i="1">
                            <a:latin typeface="Cambria Math" charset="0"/>
                          </a:rPr>
                          <m:t>𝑗</m:t>
                        </m:r>
                      </m:sup>
                    </m:sSubSup>
                    <m:r>
                      <a:rPr kumimoji="1" lang="mr-IN" altLang="zh-CN" sz="1600" i="1">
                        <a:latin typeface="Cambria Math" charset="0"/>
                        <a:ea typeface="Cambria Math" charset="0"/>
                        <a:cs typeface="Cambria Math" charset="0"/>
                      </a:rPr>
                      <m:t>&gt;</m:t>
                    </m:r>
                    <m:r>
                      <a:rPr kumimoji="1" lang="en-US" altLang="zh-CN" sz="1600" i="1">
                        <a:latin typeface="Cambria Math" charset="0"/>
                        <a:ea typeface="Cambria Math" charset="0"/>
                        <a:cs typeface="Cambria Math" charset="0"/>
                      </a:rPr>
                      <m:t>0</m:t>
                    </m:r>
                    <m:r>
                      <a:rPr kumimoji="1" lang="zh-CN" altLang="en-US" sz="1600" b="0" i="1" smtClean="0">
                        <a:latin typeface="Cambria Math" charset="0"/>
                        <a:ea typeface="Cambria Math" charset="0"/>
                        <a:cs typeface="Cambria Math" charset="0"/>
                      </a:rPr>
                      <m:t>，</m:t>
                    </m:r>
                    <m:sSubSup>
                      <m:sSubSupPr>
                        <m:ctrlPr>
                          <a:rPr kumimoji="1" lang="en-US" altLang="zh-CN" sz="1600" i="1">
                            <a:latin typeface="Cambria Math"/>
                          </a:rPr>
                        </m:ctrlPr>
                      </m:sSubSupPr>
                      <m:e>
                        <m:r>
                          <a:rPr kumimoji="1" lang="en-US" altLang="zh-CN" sz="1600" i="1">
                            <a:latin typeface="Cambria Math" charset="0"/>
                          </a:rPr>
                          <m:t>𝑏</m:t>
                        </m:r>
                      </m:e>
                      <m:sub>
                        <m:r>
                          <a:rPr kumimoji="1" lang="en-US" altLang="zh-CN" sz="1600" i="1">
                            <a:latin typeface="Cambria Math" charset="0"/>
                          </a:rPr>
                          <m:t>h</m:t>
                        </m:r>
                      </m:sub>
                      <m:sup>
                        <m:r>
                          <a:rPr kumimoji="1" lang="en-US" altLang="zh-CN" sz="1600" i="1">
                            <a:latin typeface="Cambria Math" charset="0"/>
                          </a:rPr>
                          <m:t>𝑗</m:t>
                        </m:r>
                      </m:sup>
                    </m:sSubSup>
                  </m:oMath>
                </a14:m>
                <a:r>
                  <a:rPr kumimoji="1" lang="en-US" altLang="zh-CN" sz="1600" dirty="0" smtClean="0"/>
                  <a:t>,</a:t>
                </a:r>
                <a:r>
                  <a:rPr kumimoji="1" lang="en-US" altLang="zh-CN" sz="1600" dirty="0"/>
                  <a:t> </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𝑐</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i="1">
                        <a:latin typeface="Cambria Math" charset="0"/>
                        <a:ea typeface="Cambria Math" charset="0"/>
                        <a:cs typeface="Cambria Math" charset="0"/>
                      </a:rPr>
                      <m:t>≥</m:t>
                    </m:r>
                    <m:r>
                      <a:rPr kumimoji="1" lang="en-US" altLang="zh-CN" sz="1600" b="0" i="1" smtClean="0">
                        <a:latin typeface="Cambria Math" charset="0"/>
                        <a:ea typeface="Cambria Math" charset="0"/>
                        <a:cs typeface="Cambria Math" charset="0"/>
                      </a:rPr>
                      <m:t>0</m:t>
                    </m:r>
                  </m:oMath>
                </a14:m>
                <a:endParaRPr kumimoji="1" lang="en-US" altLang="zh-CN" sz="1600" dirty="0" smtClean="0"/>
              </a:p>
              <a:p>
                <a:pPr marL="342900" indent="-342900" defTabSz="914400"/>
                <a:r>
                  <a:rPr kumimoji="1" lang="en-US" altLang="zh-CN" sz="1600" dirty="0" smtClean="0"/>
                  <a:t>	</a:t>
                </a:r>
                <a:r>
                  <a:rPr kumimoji="1" lang="zh-CN" altLang="en-US" sz="1600" dirty="0" smtClean="0"/>
                  <a:t>设</a:t>
                </a:r>
                <a14:m>
                  <m:oMath xmlns:m="http://schemas.openxmlformats.org/officeDocument/2006/math">
                    <m:sSubSup>
                      <m:sSubSupPr>
                        <m:ctrlPr>
                          <a:rPr kumimoji="1" lang="en-US" altLang="zh-CN" sz="1600" i="1">
                            <a:latin typeface="Cambria Math"/>
                          </a:rPr>
                        </m:ctrlPr>
                      </m:sSubSupPr>
                      <m:e>
                        <m:r>
                          <a:rPr kumimoji="1" lang="en-US" altLang="zh-CN" sz="1600" b="0" i="1" smtClean="0">
                            <a:latin typeface="Cambria Math" charset="0"/>
                          </a:rPr>
                          <m:t>𝑝</m:t>
                        </m:r>
                      </m:e>
                      <m:sub>
                        <m:r>
                          <a:rPr kumimoji="1" lang="en-US" altLang="zh-CN" sz="1600" i="1">
                            <a:latin typeface="Cambria Math" charset="0"/>
                          </a:rPr>
                          <m:t>h</m:t>
                        </m:r>
                      </m:sub>
                      <m:sup>
                        <m:r>
                          <a:rPr kumimoji="1" lang="en-US" altLang="zh-CN" sz="1600" i="1">
                            <a:latin typeface="Cambria Math" charset="0"/>
                          </a:rPr>
                          <m:t>𝑗</m:t>
                        </m:r>
                      </m:sup>
                    </m:sSubSup>
                    <m:r>
                      <a:rPr kumimoji="1" lang="zh-CN" altLang="en-US" sz="1600" i="1" smtClean="0">
                        <a:latin typeface="Cambria Math" charset="0"/>
                      </a:rPr>
                      <m:t>代表</m:t>
                    </m:r>
                  </m:oMath>
                </a14:m>
                <a:r>
                  <a:rPr kumimoji="1" lang="zh-CN" altLang="en-US" sz="1600" dirty="0" smtClean="0"/>
                  <a:t>销售价格，</a:t>
                </a:r>
                <a14:m>
                  <m:oMath xmlns:m="http://schemas.openxmlformats.org/officeDocument/2006/math">
                    <m:sSubSup>
                      <m:sSubSupPr>
                        <m:ctrlPr>
                          <a:rPr kumimoji="1" lang="en-US" altLang="zh-CN" sz="1600" i="1">
                            <a:latin typeface="Cambria Math"/>
                          </a:rPr>
                        </m:ctrlPr>
                      </m:sSubSupPr>
                      <m:e>
                        <m:r>
                          <a:rPr kumimoji="1" lang="en-US" altLang="zh-CN" sz="1600" b="0" i="1" smtClean="0">
                            <a:latin typeface="Cambria Math" charset="0"/>
                          </a:rPr>
                          <m:t>𝑠</m:t>
                        </m:r>
                      </m:e>
                      <m:sub>
                        <m:r>
                          <a:rPr kumimoji="1" lang="en-US" altLang="zh-CN" sz="1600" i="1">
                            <a:latin typeface="Cambria Math" charset="0"/>
                          </a:rPr>
                          <m:t>h</m:t>
                        </m:r>
                      </m:sub>
                      <m:sup>
                        <m:r>
                          <a:rPr kumimoji="1" lang="en-US" altLang="zh-CN" sz="1600" i="1">
                            <a:latin typeface="Cambria Math" charset="0"/>
                          </a:rPr>
                          <m:t>𝑗</m:t>
                        </m:r>
                      </m:sup>
                    </m:sSubSup>
                  </m:oMath>
                </a14:m>
                <a:r>
                  <a:rPr kumimoji="1" lang="zh-CN" altLang="en-US" sz="1600" dirty="0" smtClean="0"/>
                  <a:t>代表销售量。</a:t>
                </a:r>
                <a:endParaRPr kumimoji="1" lang="en-US" altLang="zh-CN" sz="1600" dirty="0" smtClean="0"/>
              </a:p>
              <a:p>
                <a:pPr marL="342900" indent="-342900" defTabSz="914400"/>
                <a:r>
                  <a:rPr kumimoji="1" lang="en-US" altLang="zh-CN" sz="1600" dirty="0"/>
                  <a:t>	</a:t>
                </a:r>
                <a:r>
                  <a:rPr kumimoji="1" lang="zh-CN" altLang="en-US" sz="1600" dirty="0" smtClean="0"/>
                  <a:t>其中</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𝑠</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r>
                      <m:rPr>
                        <m:sty m:val="p"/>
                      </m:rPr>
                      <a:rPr kumimoji="1" lang="en-US" altLang="zh-CN" sz="1600" b="0" i="0" smtClean="0">
                        <a:latin typeface="Cambria Math" charset="0"/>
                      </a:rPr>
                      <m:t>min</m:t>
                    </m:r>
                    <m:r>
                      <a:rPr kumimoji="1" lang="en-US" altLang="zh-CN" sz="1600" b="0" i="1" smtClean="0">
                        <a:latin typeface="Cambria Math" charset="0"/>
                      </a:rPr>
                      <m:t>⁡(</m:t>
                    </m:r>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oMath>
                </a14:m>
                <a:r>
                  <a:rPr kumimoji="1" lang="en-US" altLang="zh-CN" sz="1600" dirty="0" smtClean="0"/>
                  <a:t>,</a:t>
                </a:r>
                <a:r>
                  <a:rPr kumimoji="1" lang="en-US" altLang="zh-CN" sz="1600" dirty="0"/>
                  <a:t> </a:t>
                </a:r>
                <a14:m>
                  <m:oMath xmlns:m="http://schemas.openxmlformats.org/officeDocument/2006/math">
                    <m:sSubSup>
                      <m:sSubSupPr>
                        <m:ctrlPr>
                          <a:rPr kumimoji="1" lang="en-US" altLang="zh-CN" sz="1600" i="1">
                            <a:latin typeface="Cambria Math"/>
                          </a:rPr>
                        </m:ctrlPr>
                      </m:sSubSupPr>
                      <m:e>
                        <m:r>
                          <a:rPr kumimoji="1" lang="en-US" altLang="zh-CN" sz="1600" b="0" i="1" smtClean="0">
                            <a:latin typeface="Cambria Math" charset="0"/>
                          </a:rPr>
                          <m:t>𝐷</m:t>
                        </m:r>
                      </m:e>
                      <m:sub>
                        <m:r>
                          <a:rPr kumimoji="1" lang="en-US" altLang="zh-CN" sz="1600" i="1">
                            <a:latin typeface="Cambria Math" charset="0"/>
                          </a:rPr>
                          <m:t>h</m:t>
                        </m:r>
                      </m:sub>
                      <m:sup>
                        <m:r>
                          <a:rPr kumimoji="1" lang="en-US" altLang="zh-CN" sz="1600" i="1">
                            <a:latin typeface="Cambria Math" charset="0"/>
                          </a:rPr>
                          <m:t>𝑗</m:t>
                        </m:r>
                      </m:sup>
                    </m:sSubSup>
                  </m:oMath>
                </a14:m>
                <a:r>
                  <a:rPr kumimoji="1" lang="en-US" altLang="zh-CN" sz="1600" dirty="0" smtClean="0"/>
                  <a:t>),</a:t>
                </a:r>
                <a:r>
                  <a:rPr kumimoji="1" lang="en-US" altLang="zh-CN" sz="1600" dirty="0"/>
                  <a:t> </a:t>
                </a:r>
                <a14:m>
                  <m:oMath xmlns:m="http://schemas.openxmlformats.org/officeDocument/2006/math">
                    <m:sSubSup>
                      <m:sSubSupPr>
                        <m:ctrlPr>
                          <a:rPr kumimoji="1" lang="en-US" altLang="zh-CN" sz="1600" i="1">
                            <a:latin typeface="Cambria Math"/>
                          </a:rPr>
                        </m:ctrlPr>
                      </m:sSubSupPr>
                      <m:e>
                        <m:r>
                          <a:rPr kumimoji="1" lang="en-US" altLang="zh-CN" sz="1600" i="1">
                            <a:latin typeface="Cambria Math" charset="0"/>
                          </a:rPr>
                          <m:t>𝐷</m:t>
                        </m:r>
                      </m:e>
                      <m:sub>
                        <m:r>
                          <a:rPr kumimoji="1" lang="en-US" altLang="zh-CN" sz="1600" i="1">
                            <a:latin typeface="Cambria Math" charset="0"/>
                          </a:rPr>
                          <m:t>h</m:t>
                        </m:r>
                      </m:sub>
                      <m:sup>
                        <m:r>
                          <a:rPr kumimoji="1" lang="en-US" altLang="zh-CN" sz="1600" i="1">
                            <a:latin typeface="Cambria Math" charset="0"/>
                          </a:rPr>
                          <m:t>𝑗</m:t>
                        </m:r>
                      </m:sup>
                    </m:sSubSup>
                  </m:oMath>
                </a14:m>
                <a:r>
                  <a:rPr kumimoji="1" lang="zh-CN" altLang="en-US" sz="1600" dirty="0" smtClean="0"/>
                  <a:t>为用户需求量。</a:t>
                </a:r>
                <a:endParaRPr kumimoji="1" lang="en-US" altLang="zh-CN" sz="1600" dirty="0" smtClean="0"/>
              </a:p>
              <a:p>
                <a:pPr marL="342900" indent="-342900" defTabSz="914400"/>
                <a:r>
                  <a:rPr kumimoji="1" lang="en-US" altLang="zh-CN" sz="1600" dirty="0" smtClean="0"/>
                  <a:t>	</a:t>
                </a:r>
                <a:r>
                  <a:rPr kumimoji="1" lang="zh-CN" altLang="en-US" sz="1600" dirty="0" smtClean="0"/>
                  <a:t>那么能源公司的收益函数</a:t>
                </a:r>
                <a:endParaRPr kumimoji="1" lang="en-US" altLang="zh-CN" sz="1600" dirty="0" smtClean="0"/>
              </a:p>
              <a:p>
                <a:pPr marL="342900" indent="-342900" defTabSz="914400"/>
                <a:r>
                  <a:rPr kumimoji="1" lang="en-US" altLang="zh-CN" sz="1600" dirty="0" smtClean="0"/>
                  <a:t>	</a:t>
                </a:r>
                <a14:m>
                  <m:oMath xmlns:m="http://schemas.openxmlformats.org/officeDocument/2006/math">
                    <m:sSubSup>
                      <m:sSubSupPr>
                        <m:ctrlPr>
                          <a:rPr kumimoji="1" lang="en-US" altLang="zh-CN" sz="1600" i="1">
                            <a:latin typeface="Cambria Math"/>
                          </a:rPr>
                        </m:ctrlPr>
                      </m:sSubSupPr>
                      <m:e>
                        <m:r>
                          <a:rPr kumimoji="1" lang="en-US" altLang="zh-CN" sz="1600" b="0" i="1" smtClean="0">
                            <a:latin typeface="Cambria Math" charset="0"/>
                          </a:rPr>
                          <m:t>𝑈</m:t>
                        </m:r>
                      </m:e>
                      <m:sub>
                        <m:r>
                          <a:rPr kumimoji="1" lang="en-US" altLang="zh-CN" sz="1600" i="1">
                            <a:latin typeface="Cambria Math" charset="0"/>
                          </a:rPr>
                          <m:t>h</m:t>
                        </m:r>
                      </m:sub>
                      <m:sup>
                        <m:r>
                          <a:rPr kumimoji="1" lang="en-US" altLang="zh-CN" sz="1600" i="1">
                            <a:latin typeface="Cambria Math" charset="0"/>
                          </a:rPr>
                          <m:t>𝑗</m:t>
                        </m:r>
                      </m:sup>
                    </m:sSubSup>
                    <m:d>
                      <m:dPr>
                        <m:ctrlPr>
                          <a:rPr kumimoji="1" lang="en-US" altLang="zh-CN" sz="1600" i="1">
                            <a:latin typeface="Cambria Math"/>
                          </a:rPr>
                        </m:ctrlPr>
                      </m:dPr>
                      <m:e>
                        <m:sSubSup>
                          <m:sSubSupPr>
                            <m:ctrlPr>
                              <a:rPr kumimoji="1" lang="en-US" altLang="zh-CN" sz="1600" i="1">
                                <a:latin typeface="Cambria Math"/>
                              </a:rPr>
                            </m:ctrlPr>
                          </m:sSubSupPr>
                          <m:e>
                            <m:r>
                              <a:rPr kumimoji="1" lang="en-US" altLang="zh-CN" sz="1600" b="0" i="1" smtClean="0">
                                <a:latin typeface="Cambria Math" charset="0"/>
                              </a:rPr>
                              <m:t>𝑝</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sSubSup>
                          <m:sSubSupPr>
                            <m:ctrlPr>
                              <a:rPr kumimoji="1" lang="en-US" altLang="zh-CN" sz="1600" i="1">
                                <a:latin typeface="Cambria Math"/>
                              </a:rPr>
                            </m:ctrlPr>
                          </m:sSubSupPr>
                          <m:e>
                            <m:r>
                              <a:rPr kumimoji="1" lang="en-US" altLang="zh-CN" sz="1600" i="1">
                                <a:latin typeface="Cambria Math" charset="0"/>
                              </a:rPr>
                              <m:t>𝑠</m:t>
                            </m:r>
                          </m:e>
                          <m:sub>
                            <m:r>
                              <a:rPr kumimoji="1" lang="en-US" altLang="zh-CN" sz="1600" i="1">
                                <a:latin typeface="Cambria Math" charset="0"/>
                              </a:rPr>
                              <m:t>h</m:t>
                            </m:r>
                          </m:sub>
                          <m:sup>
                            <m:r>
                              <a:rPr kumimoji="1" lang="en-US" altLang="zh-CN" sz="1600" i="1">
                                <a:latin typeface="Cambria Math" charset="0"/>
                              </a:rPr>
                              <m:t>𝑗</m:t>
                            </m:r>
                          </m:sup>
                        </m:sSubSup>
                      </m:e>
                    </m:d>
                  </m:oMath>
                </a14:m>
                <a:r>
                  <a:rPr kumimoji="1" lang="en-US" altLang="zh-CN" sz="1600" dirty="0" smtClean="0"/>
                  <a:t>=</a:t>
                </a:r>
                <a14:m>
                  <m:oMath xmlns:m="http://schemas.openxmlformats.org/officeDocument/2006/math">
                    <m:sSubSup>
                      <m:sSubSupPr>
                        <m:ctrlPr>
                          <a:rPr kumimoji="1" lang="en-US" altLang="zh-CN" sz="1600" i="1">
                            <a:latin typeface="Cambria Math"/>
                          </a:rPr>
                        </m:ctrlPr>
                      </m:sSubSupPr>
                      <m:e>
                        <m:r>
                          <a:rPr kumimoji="1" lang="en-US" altLang="zh-CN" sz="1600" b="0" i="1" smtClean="0">
                            <a:latin typeface="Cambria Math" charset="0"/>
                          </a:rPr>
                          <m:t>𝑝</m:t>
                        </m:r>
                      </m:e>
                      <m:sub>
                        <m:r>
                          <a:rPr kumimoji="1" lang="en-US" altLang="zh-CN" sz="1600" i="1">
                            <a:latin typeface="Cambria Math" charset="0"/>
                          </a:rPr>
                          <m:t>h</m:t>
                        </m:r>
                      </m:sub>
                      <m:sup>
                        <m:r>
                          <a:rPr kumimoji="1" lang="en-US" altLang="zh-CN" sz="1600" i="1">
                            <a:latin typeface="Cambria Math" charset="0"/>
                          </a:rPr>
                          <m:t>𝑗</m:t>
                        </m:r>
                      </m:sup>
                    </m:sSubSup>
                    <m:sSubSup>
                      <m:sSubSupPr>
                        <m:ctrlPr>
                          <a:rPr kumimoji="1" lang="en-US" altLang="zh-CN" sz="1600" i="1">
                            <a:latin typeface="Cambria Math"/>
                          </a:rPr>
                        </m:ctrlPr>
                      </m:sSubSupPr>
                      <m:e>
                        <m:r>
                          <a:rPr kumimoji="1" lang="en-US" altLang="zh-CN" sz="1600" b="0" i="1" smtClean="0">
                            <a:latin typeface="Cambria Math" charset="0"/>
                          </a:rPr>
                          <m:t>𝑠</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sSubSup>
                      <m:sSubSupPr>
                        <m:ctrlPr>
                          <a:rPr kumimoji="1" lang="en-US" altLang="zh-CN" sz="1600" i="1">
                            <a:latin typeface="Cambria Math"/>
                          </a:rPr>
                        </m:ctrlPr>
                      </m:sSubSupPr>
                      <m:e>
                        <m:r>
                          <a:rPr kumimoji="1" lang="en-US" altLang="zh-CN" sz="1600" i="1">
                            <a:latin typeface="Cambria Math" charset="0"/>
                          </a:rPr>
                          <m:t>𝑎</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i="1">
                        <a:latin typeface="Cambria Math" charset="0"/>
                      </a:rPr>
                      <m:t>(</m:t>
                    </m:r>
                    <m:sSup>
                      <m:sSupPr>
                        <m:ctrlPr>
                          <a:rPr kumimoji="1" lang="en-US" altLang="zh-CN" sz="1600" i="1">
                            <a:latin typeface="Cambria Math"/>
                          </a:rPr>
                        </m:ctrlPr>
                      </m:sSupPr>
                      <m:e>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i="1">
                            <a:latin typeface="Cambria Math" charset="0"/>
                          </a:rPr>
                          <m:t>)</m:t>
                        </m:r>
                      </m:e>
                      <m:sup>
                        <m:r>
                          <a:rPr kumimoji="1" lang="en-US" altLang="zh-CN" sz="1600" i="1">
                            <a:latin typeface="Cambria Math" charset="0"/>
                          </a:rPr>
                          <m:t>2</m:t>
                        </m:r>
                      </m:sup>
                    </m:sSup>
                    <m:r>
                      <a:rPr kumimoji="1" lang="en-US" altLang="zh-CN" sz="1600" i="1">
                        <a:latin typeface="Cambria Math" charset="0"/>
                      </a:rPr>
                      <m:t>+</m:t>
                    </m:r>
                    <m:sSubSup>
                      <m:sSubSupPr>
                        <m:ctrlPr>
                          <a:rPr kumimoji="1" lang="en-US" altLang="zh-CN" sz="1600" i="1">
                            <a:latin typeface="Cambria Math"/>
                          </a:rPr>
                        </m:ctrlPr>
                      </m:sSubSupPr>
                      <m:e>
                        <m:r>
                          <a:rPr kumimoji="1" lang="en-US" altLang="zh-CN" sz="1600" i="1">
                            <a:latin typeface="Cambria Math" charset="0"/>
                          </a:rPr>
                          <m:t>𝑏</m:t>
                        </m:r>
                      </m:e>
                      <m:sub>
                        <m:r>
                          <a:rPr kumimoji="1" lang="en-US" altLang="zh-CN" sz="1600" i="1">
                            <a:latin typeface="Cambria Math" charset="0"/>
                          </a:rPr>
                          <m:t>h</m:t>
                        </m:r>
                      </m:sub>
                      <m:sup>
                        <m:r>
                          <a:rPr kumimoji="1" lang="en-US" altLang="zh-CN" sz="1600" i="1">
                            <a:latin typeface="Cambria Math" charset="0"/>
                          </a:rPr>
                          <m:t>𝑗</m:t>
                        </m:r>
                      </m:sup>
                    </m:sSubSup>
                    <m:sSubSup>
                      <m:sSubSupPr>
                        <m:ctrlPr>
                          <a:rPr kumimoji="1" lang="en-US" altLang="zh-CN" sz="1600" i="1">
                            <a:latin typeface="Cambria Math"/>
                          </a:rPr>
                        </m:ctrlPr>
                      </m:sSubSupPr>
                      <m:e>
                        <m:r>
                          <a:rPr kumimoji="1" lang="en-US" altLang="zh-CN" sz="1600" i="1">
                            <a:latin typeface="Cambria Math" charset="0"/>
                          </a:rPr>
                          <m:t>𝑙</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i="1">
                        <a:latin typeface="Cambria Math" charset="0"/>
                      </a:rPr>
                      <m:t>+</m:t>
                    </m:r>
                    <m:sSubSup>
                      <m:sSubSupPr>
                        <m:ctrlPr>
                          <a:rPr kumimoji="1" lang="en-US" altLang="zh-CN" sz="1600" i="1">
                            <a:latin typeface="Cambria Math"/>
                          </a:rPr>
                        </m:ctrlPr>
                      </m:sSubSupPr>
                      <m:e>
                        <m:r>
                          <a:rPr kumimoji="1" lang="en-US" altLang="zh-CN" sz="1600" i="1">
                            <a:latin typeface="Cambria Math" charset="0"/>
                          </a:rPr>
                          <m:t>𝑐</m:t>
                        </m:r>
                      </m:e>
                      <m:sub>
                        <m:r>
                          <a:rPr kumimoji="1" lang="en-US" altLang="zh-CN" sz="1600" i="1">
                            <a:latin typeface="Cambria Math" charset="0"/>
                          </a:rPr>
                          <m:t>h</m:t>
                        </m:r>
                      </m:sub>
                      <m:sup>
                        <m:r>
                          <a:rPr kumimoji="1" lang="en-US" altLang="zh-CN" sz="1600" i="1">
                            <a:latin typeface="Cambria Math" charset="0"/>
                          </a:rPr>
                          <m:t>𝑗</m:t>
                        </m:r>
                      </m:sup>
                    </m:sSubSup>
                    <m:r>
                      <a:rPr kumimoji="1" lang="en-US" altLang="zh-CN" sz="1600" b="0" i="1" smtClean="0">
                        <a:latin typeface="Cambria Math" charset="0"/>
                      </a:rPr>
                      <m:t>)</m:t>
                    </m:r>
                  </m:oMath>
                </a14:m>
                <a:endParaRPr kumimoji="1" lang="en-US" altLang="zh-CN" sz="1600" dirty="0"/>
              </a:p>
            </p:txBody>
          </p:sp>
        </mc:Choice>
        <mc:Fallback xmlns="">
          <p:sp>
            <p:nvSpPr>
              <p:cNvPr id="9" name="矩形 8"/>
              <p:cNvSpPr>
                <a:spLocks noRot="1" noChangeAspect="1" noMove="1" noResize="1" noEditPoints="1" noAdjustHandles="1" noChangeArrowheads="1" noChangeShapeType="1" noTextEdit="1"/>
              </p:cNvSpPr>
              <p:nvPr/>
            </p:nvSpPr>
            <p:spPr>
              <a:xfrm>
                <a:off x="403311" y="2025988"/>
                <a:ext cx="4572000" cy="3021533"/>
              </a:xfrm>
              <a:prstGeom prst="rect">
                <a:avLst/>
              </a:prstGeom>
              <a:blipFill rotWithShape="0">
                <a:blip r:embed="rId4"/>
                <a:stretch>
                  <a:fillRect l="-667" t="-60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15561153"/>
      </p:ext>
    </p:extLst>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2263120" cy="338554"/>
          </a:xfrm>
          <a:prstGeom prst="rect">
            <a:avLst/>
          </a:prstGeom>
          <a:noFill/>
        </p:spPr>
        <p:txBody>
          <a:bodyPr wrap="none" rtlCol="0">
            <a:spAutoFit/>
          </a:bodyPr>
          <a:lstStyle/>
          <a:p>
            <a:r>
              <a:rPr lang="en-US" altLang="zh-CN" sz="1600" b="1" smtClean="0">
                <a:solidFill>
                  <a:schemeClr val="accent1"/>
                </a:solidFill>
                <a:latin typeface="+mj-ea"/>
                <a:ea typeface="+mj-ea"/>
              </a:rPr>
              <a:t>System Architecture</a:t>
            </a:r>
            <a:endParaRPr lang="zh-CN" altLang="en-US" sz="1600" b="1" dirty="0">
              <a:solidFill>
                <a:schemeClr val="accent1"/>
              </a:solidFill>
              <a:latin typeface="+mj-ea"/>
              <a:ea typeface="+mj-ea"/>
            </a:endParaRPr>
          </a:p>
        </p:txBody>
      </p:sp>
      <p:sp>
        <p:nvSpPr>
          <p:cNvPr id="6" name="矩形 5"/>
          <p:cNvSpPr/>
          <p:nvPr/>
        </p:nvSpPr>
        <p:spPr>
          <a:xfrm>
            <a:off x="771884" y="359448"/>
            <a:ext cx="4372603" cy="577081"/>
          </a:xfrm>
          <a:prstGeom prst="rect">
            <a:avLst/>
          </a:prstGeom>
        </p:spPr>
        <p:txBody>
          <a:bodyPr wrap="square">
            <a:spAutoFit/>
          </a:bodyPr>
          <a:lstStyle/>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The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figure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shows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the system architecture with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multiple</a:t>
            </a:r>
          </a:p>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 utility</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companies and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multiple residential users. </a:t>
            </a: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mc:AlternateContent xmlns:mc="http://schemas.openxmlformats.org/markup-compatibility/2006">
        <mc:Choice xmlns:a14="http://schemas.microsoft.com/office/drawing/2010/main" Requires="a14">
          <p:sp>
            <p:nvSpPr>
              <p:cNvPr id="4" name="矩形 3"/>
              <p:cNvSpPr/>
              <p:nvPr/>
            </p:nvSpPr>
            <p:spPr>
              <a:xfrm>
                <a:off x="403311" y="948993"/>
                <a:ext cx="8520770" cy="4132221"/>
              </a:xfrm>
              <a:prstGeom prst="rect">
                <a:avLst/>
              </a:prstGeom>
              <a:solidFill>
                <a:schemeClr val="accent4">
                  <a:lumMod val="20000"/>
                  <a:lumOff val="80000"/>
                </a:schemeClr>
              </a:solidFill>
            </p:spPr>
            <p:txBody>
              <a:bodyPr wrap="square">
                <a:spAutoFit/>
              </a:bodyPr>
              <a:lstStyle/>
              <a:p>
                <a:r>
                  <a:rPr kumimoji="1" lang="en-US" altLang="zh-CN" sz="1600" b="1" dirty="0" smtClean="0"/>
                  <a:t>B. User: Utility </a:t>
                </a:r>
                <a:r>
                  <a:rPr kumimoji="1" lang="en-US" altLang="zh-CN" sz="1600" b="1" dirty="0"/>
                  <a:t>function&amp; </a:t>
                </a:r>
                <a:r>
                  <a:rPr kumimoji="1" lang="en-US" altLang="zh-CN" sz="1600" b="1" dirty="0" smtClean="0"/>
                  <a:t>Welfare </a:t>
                </a:r>
                <a:r>
                  <a:rPr kumimoji="1" lang="en-US" altLang="zh-CN" sz="1600" b="1" dirty="0"/>
                  <a:t>function</a:t>
                </a:r>
                <a:endParaRPr kumimoji="1" lang="en-US" altLang="zh-CN" sz="1600" b="1" dirty="0" smtClean="0">
                  <a:ea typeface="Cambria Math" charset="0"/>
                  <a:cs typeface="Cambria Math" charset="0"/>
                </a:endParaRPr>
              </a:p>
              <a:p>
                <a:r>
                  <a:rPr kumimoji="1" lang="en-US" altLang="zh-CN" sz="1600" dirty="0"/>
                  <a:t>Utility </a:t>
                </a:r>
                <a:r>
                  <a:rPr kumimoji="1" lang="en-US" altLang="zh-CN" sz="1600" dirty="0" smtClean="0"/>
                  <a:t>function</a:t>
                </a:r>
                <a:r>
                  <a:rPr kumimoji="1" lang="zh-CN" altLang="en-US" sz="1600" dirty="0" smtClean="0"/>
                  <a:t>是住宅用户的效用函数</a:t>
                </a:r>
                <a:r>
                  <a:rPr kumimoji="1" lang="zh-CN" altLang="en-US" sz="1600" dirty="0" smtClean="0">
                    <a:ea typeface="Cambria Math" charset="0"/>
                    <a:cs typeface="Cambria Math" charset="0"/>
                  </a:rPr>
                  <a:t>，代表用电带来的效益。常使用二次函数或对数函数建模。本模型采用二次函数。</a:t>
                </a:r>
                <a:endParaRPr kumimoji="1" lang="en-US" altLang="zh-CN" sz="1600" dirty="0"/>
              </a:p>
              <a:p>
                <a:r>
                  <a:rPr kumimoji="1" lang="zh-CN" altLang="en-US" sz="1600" dirty="0" smtClean="0"/>
                  <a:t>设住宅用户</a:t>
                </a:r>
                <a14:m>
                  <m:oMath xmlns:m="http://schemas.openxmlformats.org/officeDocument/2006/math">
                    <m:r>
                      <a:rPr kumimoji="1" lang="en-US" altLang="zh-CN" sz="1600" b="0" i="1" smtClean="0">
                        <a:latin typeface="Cambria Math" charset="0"/>
                      </a:rPr>
                      <m:t>𝑖</m:t>
                    </m:r>
                  </m:oMath>
                </a14:m>
                <a:r>
                  <a:rPr kumimoji="1" lang="zh-CN" altLang="en-US" sz="1600" dirty="0" smtClean="0"/>
                  <a:t>在时间段</a:t>
                </a:r>
                <a14:m>
                  <m:oMath xmlns:m="http://schemas.openxmlformats.org/officeDocument/2006/math">
                    <m:r>
                      <a:rPr kumimoji="1" lang="en-US" altLang="zh-CN" sz="1600" b="0" i="1" smtClean="0">
                        <a:latin typeface="Cambria Math" charset="0"/>
                      </a:rPr>
                      <m:t>h</m:t>
                    </m:r>
                  </m:oMath>
                </a14:m>
                <a:r>
                  <a:rPr kumimoji="1" lang="zh-CN" altLang="en-US" sz="1600" dirty="0" smtClean="0"/>
                  <a:t>消耗了</a:t>
                </a:r>
                <a14:m>
                  <m:oMath xmlns:m="http://schemas.openxmlformats.org/officeDocument/2006/math">
                    <m:sSub>
                      <m:sSubPr>
                        <m:ctrlPr>
                          <a:rPr kumimoji="1" lang="en-US" altLang="zh-CN" sz="1600" i="1" smtClean="0">
                            <a:latin typeface="Cambria Math"/>
                            <a:ea typeface="Cambria Math" charset="0"/>
                            <a:cs typeface="Cambria Math" charset="0"/>
                          </a:rPr>
                        </m:ctrlPr>
                      </m:sSubPr>
                      <m:e>
                        <m:r>
                          <a:rPr kumimoji="1" lang="en-US" altLang="zh-CN" sz="1600" b="0" i="1" smtClean="0">
                            <a:latin typeface="Cambria Math" charset="0"/>
                            <a:ea typeface="Cambria Math" charset="0"/>
                            <a:cs typeface="Cambria Math" charset="0"/>
                          </a:rPr>
                          <m:t>𝑥</m:t>
                        </m:r>
                      </m:e>
                      <m:sub>
                        <m:r>
                          <a:rPr kumimoji="1" lang="en-US" altLang="zh-CN" sz="1600" b="0" i="1" smtClean="0">
                            <a:latin typeface="Cambria Math" charset="0"/>
                            <a:ea typeface="Cambria Math" charset="0"/>
                            <a:cs typeface="Cambria Math" charset="0"/>
                          </a:rPr>
                          <m:t>𝑖</m:t>
                        </m:r>
                        <m:r>
                          <a:rPr kumimoji="1" lang="en-US" altLang="zh-CN" sz="1600" b="0" i="1" smtClean="0">
                            <a:latin typeface="Cambria Math" charset="0"/>
                            <a:ea typeface="Cambria Math" charset="0"/>
                            <a:cs typeface="Cambria Math" charset="0"/>
                          </a:rPr>
                          <m:t>,</m:t>
                        </m:r>
                        <m:r>
                          <a:rPr kumimoji="1" lang="en-US" altLang="zh-CN" sz="1600" b="0" i="1" smtClean="0">
                            <a:latin typeface="Cambria Math" charset="0"/>
                            <a:ea typeface="Cambria Math" charset="0"/>
                            <a:cs typeface="Cambria Math" charset="0"/>
                          </a:rPr>
                          <m:t>h</m:t>
                        </m:r>
                      </m:sub>
                    </m:sSub>
                  </m:oMath>
                </a14:m>
                <a:r>
                  <a:rPr kumimoji="1" lang="zh-CN" altLang="en-US" sz="1600" dirty="0" smtClean="0"/>
                  <a:t>的电能，</a:t>
                </a:r>
                <a14:m>
                  <m:oMath xmlns:m="http://schemas.openxmlformats.org/officeDocument/2006/math">
                    <m:sSub>
                      <m:sSubPr>
                        <m:ctrlPr>
                          <a:rPr kumimoji="1" lang="en-US" altLang="zh-CN" sz="1600" i="1">
                            <a:latin typeface="Cambria Math"/>
                            <a:ea typeface="Cambria Math" charset="0"/>
                            <a:cs typeface="Cambria Math" charset="0"/>
                          </a:rPr>
                        </m:ctrlPr>
                      </m:sSubPr>
                      <m:e>
                        <m:r>
                          <a:rPr kumimoji="1" lang="en-US" altLang="zh-CN" sz="1600" b="0" i="1" smtClean="0">
                            <a:latin typeface="Cambria Math" charset="0"/>
                            <a:ea typeface="Cambria Math" charset="0"/>
                            <a:cs typeface="Cambria Math" charset="0"/>
                          </a:rPr>
                          <m:t>𝑢</m:t>
                        </m:r>
                      </m:e>
                      <m:sub>
                        <m:r>
                          <a:rPr kumimoji="1" lang="en-US" altLang="zh-CN" sz="1600" i="1">
                            <a:latin typeface="Cambria Math" charset="0"/>
                            <a:ea typeface="Cambria Math" charset="0"/>
                            <a:cs typeface="Cambria Math" charset="0"/>
                          </a:rPr>
                          <m:t>𝑖</m:t>
                        </m:r>
                        <m:r>
                          <a:rPr kumimoji="1" lang="en-US" altLang="zh-CN" sz="1600" i="1">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h</m:t>
                        </m:r>
                      </m:sub>
                    </m:sSub>
                  </m:oMath>
                </a14:m>
                <a:r>
                  <a:rPr kumimoji="1" lang="zh-CN" altLang="en-US" sz="1600" dirty="0" smtClean="0"/>
                  <a:t>表示用户对应</a:t>
                </a:r>
                <a:r>
                  <a:rPr kumimoji="1" lang="zh-CN" altLang="en-US" sz="1600"/>
                  <a:t>的</a:t>
                </a:r>
                <a:r>
                  <a:rPr kumimoji="1" lang="zh-CN" altLang="en-US" sz="1600" smtClean="0"/>
                  <a:t>效用。</a:t>
                </a:r>
                <a:endParaRPr kumimoji="1" lang="en-US" altLang="zh-CN" sz="1600" dirty="0"/>
              </a:p>
              <a:p>
                <a:r>
                  <a:rPr kumimoji="1" lang="zh-CN" altLang="en-US" sz="1600" dirty="0" smtClean="0"/>
                  <a:t>（在如今许多的</a:t>
                </a:r>
                <a:r>
                  <a:rPr kumimoji="1" lang="en-US" altLang="zh-CN" sz="1600" dirty="0" smtClean="0"/>
                  <a:t>DRM</a:t>
                </a:r>
                <a:r>
                  <a:rPr kumimoji="1" lang="zh-CN" altLang="en-US" sz="1600" dirty="0" smtClean="0"/>
                  <a:t>系统中，</a:t>
                </a:r>
                <a14:m>
                  <m:oMath xmlns:m="http://schemas.openxmlformats.org/officeDocument/2006/math">
                    <m:sSub>
                      <m:sSubPr>
                        <m:ctrlPr>
                          <a:rPr kumimoji="1" lang="en-US" altLang="zh-CN" sz="1600" i="1">
                            <a:latin typeface="Cambria Math"/>
                            <a:ea typeface="Cambria Math" charset="0"/>
                            <a:cs typeface="Cambria Math" charset="0"/>
                          </a:rPr>
                        </m:ctrlPr>
                      </m:sSubPr>
                      <m:e>
                        <m:r>
                          <a:rPr kumimoji="1" lang="en-US" altLang="zh-CN" sz="1600" i="1">
                            <a:latin typeface="Cambria Math" charset="0"/>
                            <a:ea typeface="Cambria Math" charset="0"/>
                            <a:cs typeface="Cambria Math" charset="0"/>
                          </a:rPr>
                          <m:t>𝑥</m:t>
                        </m:r>
                      </m:e>
                      <m:sub>
                        <m:r>
                          <a:rPr kumimoji="1" lang="en-US" altLang="zh-CN" sz="1600" i="1">
                            <a:latin typeface="Cambria Math" charset="0"/>
                            <a:ea typeface="Cambria Math" charset="0"/>
                            <a:cs typeface="Cambria Math" charset="0"/>
                          </a:rPr>
                          <m:t>𝑖</m:t>
                        </m:r>
                        <m:r>
                          <a:rPr kumimoji="1" lang="en-US" altLang="zh-CN" sz="1600" i="1">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h</m:t>
                        </m:r>
                      </m:sub>
                    </m:sSub>
                  </m:oMath>
                </a14:m>
                <a:r>
                  <a:rPr kumimoji="1" lang="zh-CN" altLang="en-US" sz="1600" dirty="0" smtClean="0"/>
                  <a:t>是可以由用户以往的用电历史精确预测出来的。）</a:t>
                </a:r>
                <a:endParaRPr kumimoji="1" lang="en-US" altLang="zh-CN" sz="1600" dirty="0" smtClean="0"/>
              </a:p>
              <a:p>
                <a:endParaRPr kumimoji="1" lang="en-US" altLang="zh-CN" sz="1600" dirty="0"/>
              </a:p>
              <a:p>
                <a:endParaRPr kumimoji="1" lang="en-US" altLang="zh-CN" sz="1600" dirty="0" smtClean="0"/>
              </a:p>
              <a:p>
                <a:endParaRPr kumimoji="1" lang="en-US" altLang="zh-CN" sz="1600" dirty="0"/>
              </a:p>
              <a:p>
                <a:r>
                  <a:rPr kumimoji="1" lang="zh-CN" altLang="en-US" sz="1600" dirty="0" smtClean="0"/>
                  <a:t>其中</a:t>
                </a:r>
                <a14:m>
                  <m:oMath xmlns:m="http://schemas.openxmlformats.org/officeDocument/2006/math">
                    <m:sSub>
                      <m:sSubPr>
                        <m:ctrlPr>
                          <a:rPr kumimoji="1" lang="en-US" altLang="zh-CN" sz="1600" i="1">
                            <a:latin typeface="Cambria Math"/>
                            <a:ea typeface="Cambria Math" charset="0"/>
                            <a:cs typeface="Cambria Math" charset="0"/>
                          </a:rPr>
                        </m:ctrlPr>
                      </m:sSubPr>
                      <m:e>
                        <m:r>
                          <a:rPr kumimoji="1" lang="en-US" altLang="zh-CN" sz="1600" b="0" i="1" smtClean="0">
                            <a:latin typeface="Cambria Math" charset="0"/>
                            <a:ea typeface="Cambria Math" charset="0"/>
                            <a:cs typeface="Cambria Math" charset="0"/>
                          </a:rPr>
                          <m:t>𝑣</m:t>
                        </m:r>
                      </m:e>
                      <m:sub>
                        <m:r>
                          <a:rPr kumimoji="1" lang="en-US" altLang="zh-CN" sz="1600" i="1">
                            <a:latin typeface="Cambria Math" charset="0"/>
                            <a:ea typeface="Cambria Math" charset="0"/>
                            <a:cs typeface="Cambria Math" charset="0"/>
                          </a:rPr>
                          <m:t>𝑖</m:t>
                        </m:r>
                        <m:r>
                          <a:rPr kumimoji="1" lang="en-US" altLang="zh-CN" sz="1600" i="1">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h</m:t>
                        </m:r>
                      </m:sub>
                    </m:sSub>
                  </m:oMath>
                </a14:m>
                <a:r>
                  <a:rPr kumimoji="1" lang="zh-CN" altLang="en-US" sz="1600" dirty="0" smtClean="0"/>
                  <a:t>和</a:t>
                </a:r>
                <a14:m>
                  <m:oMath xmlns:m="http://schemas.openxmlformats.org/officeDocument/2006/math">
                    <m:sSub>
                      <m:sSubPr>
                        <m:ctrlPr>
                          <a:rPr kumimoji="1" lang="en-US" altLang="zh-CN" sz="1600" i="1">
                            <a:latin typeface="Cambria Math"/>
                            <a:ea typeface="Cambria Math" charset="0"/>
                            <a:cs typeface="Cambria Math" charset="0"/>
                          </a:rPr>
                        </m:ctrlPr>
                      </m:sSubPr>
                      <m:e>
                        <m:r>
                          <a:rPr kumimoji="1" lang="en-US" altLang="zh-CN" sz="1600" b="0" i="1" smtClean="0">
                            <a:latin typeface="Cambria Math" charset="0"/>
                            <a:ea typeface="Cambria Math" charset="0"/>
                            <a:cs typeface="Cambria Math" charset="0"/>
                          </a:rPr>
                          <m:t>𝑎</m:t>
                        </m:r>
                      </m:e>
                      <m:sub>
                        <m:r>
                          <a:rPr kumimoji="1" lang="en-US" altLang="zh-CN" sz="1600" i="1">
                            <a:latin typeface="Cambria Math" charset="0"/>
                            <a:ea typeface="Cambria Math" charset="0"/>
                            <a:cs typeface="Cambria Math" charset="0"/>
                          </a:rPr>
                          <m:t>𝑖</m:t>
                        </m:r>
                        <m:r>
                          <a:rPr kumimoji="1" lang="en-US" altLang="zh-CN" sz="1600" i="1">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h</m:t>
                        </m:r>
                      </m:sub>
                    </m:sSub>
                  </m:oMath>
                </a14:m>
                <a:r>
                  <a:rPr kumimoji="1" lang="zh-CN" altLang="en-US" sz="1600" dirty="0" smtClean="0"/>
                  <a:t>是随时间变化的参数，这两个参数动态刻画了用户在不同时间段的需求。比如，它们可以反映用户住宅内外的温度差，因为温度差往往影响着用户的电力使用。</a:t>
                </a:r>
                <a:endParaRPr kumimoji="1" lang="en-US" altLang="zh-CN" sz="1600" dirty="0" smtClean="0"/>
              </a:p>
              <a:p>
                <a14:m>
                  <m:oMath xmlns:m="http://schemas.openxmlformats.org/officeDocument/2006/math">
                    <m:sSub>
                      <m:sSubPr>
                        <m:ctrlPr>
                          <a:rPr kumimoji="1" lang="en-US" altLang="zh-CN" sz="1600" i="1">
                            <a:latin typeface="Cambria Math"/>
                            <a:ea typeface="Cambria Math" charset="0"/>
                            <a:cs typeface="Cambria Math" charset="0"/>
                          </a:rPr>
                        </m:ctrlPr>
                      </m:sSubPr>
                      <m:e>
                        <m:r>
                          <a:rPr kumimoji="1" lang="en-US" altLang="zh-CN" sz="1600" i="1">
                            <a:latin typeface="Cambria Math" charset="0"/>
                            <a:ea typeface="Cambria Math" charset="0"/>
                            <a:cs typeface="Cambria Math" charset="0"/>
                          </a:rPr>
                          <m:t>𝑥</m:t>
                        </m:r>
                      </m:e>
                      <m:sub>
                        <m:r>
                          <a:rPr kumimoji="1" lang="en-US" altLang="zh-CN" sz="1600" i="1">
                            <a:latin typeface="Cambria Math" charset="0"/>
                            <a:ea typeface="Cambria Math" charset="0"/>
                            <a:cs typeface="Cambria Math" charset="0"/>
                          </a:rPr>
                          <m:t>𝑖</m:t>
                        </m:r>
                        <m:r>
                          <a:rPr kumimoji="1" lang="en-US" altLang="zh-CN" sz="1600" i="1">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h</m:t>
                        </m:r>
                        <m:r>
                          <a:rPr kumimoji="1" lang="en-US" altLang="zh-CN" sz="1600" b="0" i="1" smtClean="0">
                            <a:latin typeface="Cambria Math" charset="0"/>
                            <a:ea typeface="Cambria Math" charset="0"/>
                            <a:cs typeface="Cambria Math" charset="0"/>
                          </a:rPr>
                          <m:t> </m:t>
                        </m:r>
                        <m:r>
                          <a:rPr kumimoji="1" lang="en-US" altLang="zh-CN" sz="1600" b="0" i="1" smtClean="0">
                            <a:latin typeface="Cambria Math" charset="0"/>
                            <a:ea typeface="Cambria Math" charset="0"/>
                            <a:cs typeface="Cambria Math" charset="0"/>
                          </a:rPr>
                          <m:t>𝑚𝑖𝑛</m:t>
                        </m:r>
                      </m:sub>
                    </m:sSub>
                  </m:oMath>
                </a14:m>
                <a:r>
                  <a:rPr kumimoji="1" lang="zh-CN" altLang="en-US" sz="1600" dirty="0" smtClean="0"/>
                  <a:t>和 </a:t>
                </a:r>
                <a14:m>
                  <m:oMath xmlns:m="http://schemas.openxmlformats.org/officeDocument/2006/math">
                    <m:sSub>
                      <m:sSubPr>
                        <m:ctrlPr>
                          <a:rPr kumimoji="1" lang="en-US" altLang="zh-CN" sz="1600" i="1">
                            <a:latin typeface="Cambria Math"/>
                            <a:ea typeface="Cambria Math" charset="0"/>
                            <a:cs typeface="Cambria Math" charset="0"/>
                          </a:rPr>
                        </m:ctrlPr>
                      </m:sSubPr>
                      <m:e>
                        <m:r>
                          <a:rPr kumimoji="1" lang="en-US" altLang="zh-CN" sz="1600" i="1">
                            <a:latin typeface="Cambria Math" charset="0"/>
                            <a:ea typeface="Cambria Math" charset="0"/>
                            <a:cs typeface="Cambria Math" charset="0"/>
                          </a:rPr>
                          <m:t>𝑥</m:t>
                        </m:r>
                      </m:e>
                      <m:sub>
                        <m:r>
                          <a:rPr kumimoji="1" lang="en-US" altLang="zh-CN" sz="1600" i="1">
                            <a:latin typeface="Cambria Math" charset="0"/>
                            <a:ea typeface="Cambria Math" charset="0"/>
                            <a:cs typeface="Cambria Math" charset="0"/>
                          </a:rPr>
                          <m:t>𝑖</m:t>
                        </m:r>
                        <m:r>
                          <a:rPr kumimoji="1" lang="en-US" altLang="zh-CN" sz="1600" i="1">
                            <a:latin typeface="Cambria Math" charset="0"/>
                            <a:ea typeface="Cambria Math" charset="0"/>
                            <a:cs typeface="Cambria Math" charset="0"/>
                          </a:rPr>
                          <m:t>,</m:t>
                        </m:r>
                        <m:r>
                          <a:rPr kumimoji="1" lang="en-US" altLang="zh-CN" sz="1600" i="1">
                            <a:latin typeface="Cambria Math" charset="0"/>
                            <a:ea typeface="Cambria Math" charset="0"/>
                            <a:cs typeface="Cambria Math" charset="0"/>
                          </a:rPr>
                          <m:t>h</m:t>
                        </m:r>
                        <m:r>
                          <a:rPr kumimoji="1" lang="en-US" altLang="zh-CN" sz="1600" i="1">
                            <a:latin typeface="Cambria Math" charset="0"/>
                            <a:ea typeface="Cambria Math" charset="0"/>
                            <a:cs typeface="Cambria Math" charset="0"/>
                          </a:rPr>
                          <m:t> </m:t>
                        </m:r>
                        <m:r>
                          <a:rPr kumimoji="1" lang="en-US" altLang="zh-CN" sz="1600" b="0" i="1" smtClean="0">
                            <a:latin typeface="Cambria Math" charset="0"/>
                            <a:ea typeface="Cambria Math" charset="0"/>
                            <a:cs typeface="Cambria Math" charset="0"/>
                          </a:rPr>
                          <m:t>𝑚𝑎𝑥</m:t>
                        </m:r>
                      </m:sub>
                    </m:sSub>
                  </m:oMath>
                </a14:m>
                <a:r>
                  <a:rPr kumimoji="1" lang="zh-CN" altLang="en-US" sz="1600" dirty="0" smtClean="0"/>
                  <a:t>是计算出来的用户耗电量的最小值和最大值。</a:t>
                </a:r>
                <a:endParaRPr kumimoji="1" lang="en-US" altLang="zh-CN" sz="1600" dirty="0" smtClean="0"/>
              </a:p>
              <a:p>
                <a:r>
                  <a:rPr kumimoji="1" lang="zh-CN" altLang="en-US" sz="1600" dirty="0" smtClean="0"/>
                  <a:t>设用户在时间段</a:t>
                </a:r>
                <a14:m>
                  <m:oMath xmlns:m="http://schemas.openxmlformats.org/officeDocument/2006/math">
                    <m:r>
                      <a:rPr kumimoji="1" lang="en-US" altLang="zh-CN" sz="1600" i="1">
                        <a:latin typeface="Cambria Math" charset="0"/>
                      </a:rPr>
                      <m:t>h</m:t>
                    </m:r>
                  </m:oMath>
                </a14:m>
                <a:r>
                  <a:rPr kumimoji="1" lang="zh-CN" altLang="en-US" sz="1600" dirty="0" smtClean="0"/>
                  <a:t>选择了能源公司</a:t>
                </a:r>
                <a14:m>
                  <m:oMath xmlns:m="http://schemas.openxmlformats.org/officeDocument/2006/math">
                    <m:r>
                      <a:rPr kumimoji="1" lang="en-US" altLang="zh-CN" sz="1600" b="0" i="1" smtClean="0">
                        <a:latin typeface="Cambria Math" charset="0"/>
                      </a:rPr>
                      <m:t>𝑗</m:t>
                    </m:r>
                  </m:oMath>
                </a14:m>
                <a:r>
                  <a:rPr kumimoji="1" lang="en-US" altLang="zh-CN" sz="1600" dirty="0" smtClean="0"/>
                  <a:t>,</a:t>
                </a:r>
                <a:r>
                  <a:rPr kumimoji="1" lang="zh-CN" altLang="en-US" sz="1600" dirty="0" smtClean="0"/>
                  <a:t>且当时的</a:t>
                </a:r>
                <a14:m>
                  <m:oMath xmlns:m="http://schemas.openxmlformats.org/officeDocument/2006/math">
                    <m:r>
                      <a:rPr kumimoji="1" lang="en-US" altLang="zh-CN" sz="1600" i="1">
                        <a:latin typeface="Cambria Math" charset="0"/>
                      </a:rPr>
                      <m:t>𝑗</m:t>
                    </m:r>
                  </m:oMath>
                </a14:m>
                <a:r>
                  <a:rPr kumimoji="1" lang="zh-CN" altLang="en-US" sz="1600" dirty="0" smtClean="0"/>
                  <a:t>公司的电价为</a:t>
                </a:r>
                <a14:m>
                  <m:oMath xmlns:m="http://schemas.openxmlformats.org/officeDocument/2006/math">
                    <m:sSubSup>
                      <m:sSubSupPr>
                        <m:ctrlPr>
                          <a:rPr kumimoji="1" lang="en-US" altLang="zh-CN" sz="1600" i="1" smtClean="0">
                            <a:latin typeface="Cambria Math"/>
                          </a:rPr>
                        </m:ctrlPr>
                      </m:sSubSupPr>
                      <m:e>
                        <m:r>
                          <a:rPr kumimoji="1" lang="en-US" altLang="zh-CN" sz="1600" b="0" i="1" smtClean="0">
                            <a:latin typeface="Cambria Math" charset="0"/>
                          </a:rPr>
                          <m:t>𝑝</m:t>
                        </m:r>
                      </m:e>
                      <m:sub>
                        <m:r>
                          <a:rPr kumimoji="1" lang="en-US" altLang="zh-CN" sz="1600" b="0" i="1" smtClean="0">
                            <a:latin typeface="Cambria Math" charset="0"/>
                          </a:rPr>
                          <m:t>h</m:t>
                        </m:r>
                      </m:sub>
                      <m:sup>
                        <m:r>
                          <a:rPr kumimoji="1" lang="en-US" altLang="zh-CN" sz="1600" b="0" i="1" smtClean="0">
                            <a:latin typeface="Cambria Math" charset="0"/>
                          </a:rPr>
                          <m:t>𝑗</m:t>
                        </m:r>
                      </m:sup>
                    </m:sSubSup>
                  </m:oMath>
                </a14:m>
                <a:r>
                  <a:rPr kumimoji="1" lang="zh-CN" altLang="en-US" sz="1600" dirty="0" smtClean="0"/>
                  <a:t>，则用户的</a:t>
                </a:r>
                <a:r>
                  <a:rPr kumimoji="1" lang="en-US" altLang="zh-CN" sz="1600" dirty="0"/>
                  <a:t>Welfare </a:t>
                </a:r>
                <a:r>
                  <a:rPr kumimoji="1" lang="en-US" altLang="zh-CN" sz="1600" dirty="0" smtClean="0"/>
                  <a:t>function</a:t>
                </a:r>
                <a:r>
                  <a:rPr kumimoji="1" lang="zh-CN" altLang="en-US" sz="1600" dirty="0" smtClean="0"/>
                  <a:t>为：</a:t>
                </a:r>
                <a:endParaRPr kumimoji="1" lang="en-US" altLang="zh-CN" sz="1600" dirty="0" smtClean="0"/>
              </a:p>
              <a:p>
                <a:endParaRPr kumimoji="1" lang="en-US" altLang="zh-CN" sz="1600" dirty="0" smtClean="0"/>
              </a:p>
              <a:p>
                <a:endParaRPr kumimoji="1" lang="en-US" altLang="zh-CN" sz="1600" dirty="0" smtClean="0"/>
              </a:p>
              <a:p>
                <a:endParaRPr kumimoji="1" lang="en-US" altLang="zh-CN" sz="1600" dirty="0" smtClean="0"/>
              </a:p>
              <a:p>
                <a:endParaRPr kumimoji="1" lang="en-US" altLang="zh-CN" sz="1600" dirty="0"/>
              </a:p>
            </p:txBody>
          </p:sp>
        </mc:Choice>
        <mc:Fallback>
          <p:sp>
            <p:nvSpPr>
              <p:cNvPr id="4" name="矩形 3"/>
              <p:cNvSpPr>
                <a:spLocks noRot="1" noChangeAspect="1" noMove="1" noResize="1" noEditPoints="1" noAdjustHandles="1" noChangeArrowheads="1" noChangeShapeType="1" noTextEdit="1"/>
              </p:cNvSpPr>
              <p:nvPr/>
            </p:nvSpPr>
            <p:spPr>
              <a:xfrm>
                <a:off x="403311" y="948993"/>
                <a:ext cx="8520770" cy="4132221"/>
              </a:xfrm>
              <a:prstGeom prst="rect">
                <a:avLst/>
              </a:prstGeom>
              <a:blipFill rotWithShape="1">
                <a:blip r:embed="rId2"/>
                <a:stretch>
                  <a:fillRect l="-358" t="-442" r="-2790"/>
                </a:stretch>
              </a:blipFill>
            </p:spPr>
            <p:txBody>
              <a:bodyPr/>
              <a:lstStyle/>
              <a:p>
                <a:r>
                  <a:rPr lang="zh-CN" altLang="en-US">
                    <a:noFill/>
                  </a:rPr>
                  <a:t> </a:t>
                </a:r>
              </a:p>
            </p:txBody>
          </p:sp>
        </mc:Fallback>
      </mc:AlternateContent>
      <p:pic>
        <p:nvPicPr>
          <p:cNvPr id="3" name="图片 2"/>
          <p:cNvPicPr>
            <a:picLocks noChangeAspect="1"/>
          </p:cNvPicPr>
          <p:nvPr/>
        </p:nvPicPr>
        <p:blipFill>
          <a:blip r:embed="rId3"/>
          <a:stretch>
            <a:fillRect/>
          </a:stretch>
        </p:blipFill>
        <p:spPr>
          <a:xfrm>
            <a:off x="1403024" y="2273800"/>
            <a:ext cx="5725362" cy="533721"/>
          </a:xfrm>
          <a:prstGeom prst="rect">
            <a:avLst/>
          </a:prstGeom>
        </p:spPr>
      </p:pic>
      <p:pic>
        <p:nvPicPr>
          <p:cNvPr id="8" name="图片 7"/>
          <p:cNvPicPr>
            <a:picLocks noChangeAspect="1"/>
          </p:cNvPicPr>
          <p:nvPr/>
        </p:nvPicPr>
        <p:blipFill>
          <a:blip r:embed="rId4"/>
          <a:stretch>
            <a:fillRect/>
          </a:stretch>
        </p:blipFill>
        <p:spPr>
          <a:xfrm>
            <a:off x="2958185" y="4132328"/>
            <a:ext cx="2904432" cy="819432"/>
          </a:xfrm>
          <a:prstGeom prst="rect">
            <a:avLst/>
          </a:prstGeom>
        </p:spPr>
      </p:pic>
    </p:spTree>
    <p:extLst>
      <p:ext uri="{BB962C8B-B14F-4D97-AF65-F5344CB8AC3E}">
        <p14:creationId xmlns:p14="http://schemas.microsoft.com/office/powerpoint/2010/main" val="2881672319"/>
      </p:ext>
    </p:extLst>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2263120" cy="338554"/>
          </a:xfrm>
          <a:prstGeom prst="rect">
            <a:avLst/>
          </a:prstGeom>
          <a:noFill/>
        </p:spPr>
        <p:txBody>
          <a:bodyPr wrap="none" rtlCol="0">
            <a:spAutoFit/>
          </a:bodyPr>
          <a:lstStyle/>
          <a:p>
            <a:r>
              <a:rPr lang="en-US" altLang="zh-CN" sz="1600" b="1" smtClean="0">
                <a:solidFill>
                  <a:schemeClr val="accent1"/>
                </a:solidFill>
                <a:latin typeface="+mj-ea"/>
                <a:ea typeface="+mj-ea"/>
              </a:rPr>
              <a:t>System Architecture</a:t>
            </a:r>
            <a:endParaRPr lang="zh-CN" altLang="en-US" sz="1600" b="1" dirty="0">
              <a:solidFill>
                <a:schemeClr val="accent1"/>
              </a:solidFill>
              <a:latin typeface="+mj-ea"/>
              <a:ea typeface="+mj-ea"/>
            </a:endParaRPr>
          </a:p>
        </p:txBody>
      </p:sp>
      <p:sp>
        <p:nvSpPr>
          <p:cNvPr id="6" name="矩形 5"/>
          <p:cNvSpPr/>
          <p:nvPr/>
        </p:nvSpPr>
        <p:spPr>
          <a:xfrm>
            <a:off x="771884" y="359448"/>
            <a:ext cx="4372603" cy="577081"/>
          </a:xfrm>
          <a:prstGeom prst="rect">
            <a:avLst/>
          </a:prstGeom>
        </p:spPr>
        <p:txBody>
          <a:bodyPr wrap="square">
            <a:spAutoFit/>
          </a:bodyPr>
          <a:lstStyle/>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The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figure</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shows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the system architecture with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multiple</a:t>
            </a:r>
          </a:p>
          <a:p>
            <a:pPr>
              <a:lnSpc>
                <a:spcPct val="150000"/>
              </a:lnSpc>
              <a:defRPr/>
            </a:pP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 utility</a:t>
            </a:r>
            <a:r>
              <a:rPr lang="zh-CN" altLang="en-US" sz="1050" dirty="0" smtClean="0">
                <a:solidFill>
                  <a:schemeClr val="tx1">
                    <a:lumMod val="85000"/>
                    <a:lumOff val="15000"/>
                  </a:schemeClr>
                </a:solidFill>
                <a:ea typeface="宋体" panose="02010600030101010101" pitchFamily="2" charset="-122"/>
                <a:cs typeface="Arial" panose="020B0604020202020204" pitchFamily="34" charset="0"/>
              </a:rPr>
              <a:t> </a:t>
            </a:r>
            <a:r>
              <a:rPr lang="en-US" altLang="zh-CN" sz="1050" dirty="0" smtClean="0">
                <a:solidFill>
                  <a:schemeClr val="tx1">
                    <a:lumMod val="85000"/>
                    <a:lumOff val="15000"/>
                  </a:schemeClr>
                </a:solidFill>
                <a:ea typeface="宋体" panose="02010600030101010101" pitchFamily="2" charset="-122"/>
                <a:cs typeface="Arial" panose="020B0604020202020204" pitchFamily="34" charset="0"/>
              </a:rPr>
              <a:t>companies and </a:t>
            </a:r>
            <a:r>
              <a:rPr lang="en-US" altLang="zh-CN" sz="1050" dirty="0">
                <a:solidFill>
                  <a:schemeClr val="tx1">
                    <a:lumMod val="85000"/>
                    <a:lumOff val="15000"/>
                  </a:schemeClr>
                </a:solidFill>
                <a:ea typeface="宋体" panose="02010600030101010101" pitchFamily="2" charset="-122"/>
                <a:cs typeface="Arial" panose="020B0604020202020204" pitchFamily="34" charset="0"/>
              </a:rPr>
              <a:t>multiple residential users. </a:t>
            </a: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4" name="矩形 3"/>
          <p:cNvSpPr/>
          <p:nvPr/>
        </p:nvSpPr>
        <p:spPr>
          <a:xfrm>
            <a:off x="155643" y="1065760"/>
            <a:ext cx="4572000" cy="830997"/>
          </a:xfrm>
          <a:prstGeom prst="rect">
            <a:avLst/>
          </a:prstGeom>
          <a:solidFill>
            <a:schemeClr val="accent4">
              <a:lumMod val="20000"/>
              <a:lumOff val="80000"/>
            </a:schemeClr>
          </a:solidFill>
        </p:spPr>
        <p:txBody>
          <a:bodyPr wrap="square">
            <a:spAutoFit/>
          </a:bodyPr>
          <a:lstStyle/>
          <a:p>
            <a:r>
              <a:rPr kumimoji="1" lang="en-US" altLang="zh-CN" sz="1200" b="1" dirty="0"/>
              <a:t>C. Interaction Between Utility Companies and </a:t>
            </a:r>
            <a:r>
              <a:rPr kumimoji="1" lang="en-US" altLang="zh-CN" sz="1200" b="1" dirty="0" smtClean="0"/>
              <a:t>Users</a:t>
            </a:r>
            <a:endParaRPr kumimoji="1" lang="en-US" altLang="zh-CN" sz="1200" b="1" dirty="0"/>
          </a:p>
          <a:p>
            <a:r>
              <a:rPr kumimoji="1" lang="zh-CN" altLang="en-US" sz="1200" dirty="0" smtClean="0"/>
              <a:t>大多数已有的模型往往侧重于单方面的优化，很少有模型同时兼顾功能公司和耗能用户。</a:t>
            </a:r>
            <a:endParaRPr kumimoji="1" lang="en-US" altLang="zh-CN" sz="1200" dirty="0" smtClean="0"/>
          </a:p>
          <a:p>
            <a:r>
              <a:rPr kumimoji="1" lang="zh-CN" altLang="en-US" sz="1200" dirty="0" smtClean="0"/>
              <a:t>本模型的优点就在于同时考虑供求双方的收益并作出优化。</a:t>
            </a:r>
            <a:endParaRPr kumimoji="1" lang="en-US" altLang="zh-CN" sz="1200" dirty="0" smtClean="0"/>
          </a:p>
        </p:txBody>
      </p:sp>
      <p:pic>
        <p:nvPicPr>
          <p:cNvPr id="2" name="图片 1"/>
          <p:cNvPicPr>
            <a:picLocks noChangeAspect="1"/>
          </p:cNvPicPr>
          <p:nvPr/>
        </p:nvPicPr>
        <p:blipFill>
          <a:blip r:embed="rId2"/>
          <a:stretch>
            <a:fillRect/>
          </a:stretch>
        </p:blipFill>
        <p:spPr>
          <a:xfrm>
            <a:off x="5049817" y="488678"/>
            <a:ext cx="3990011" cy="4461232"/>
          </a:xfrm>
          <a:prstGeom prst="rect">
            <a:avLst/>
          </a:prstGeom>
        </p:spPr>
      </p:pic>
      <p:sp>
        <p:nvSpPr>
          <p:cNvPr id="7" name="矩形 6"/>
          <p:cNvSpPr/>
          <p:nvPr/>
        </p:nvSpPr>
        <p:spPr>
          <a:xfrm>
            <a:off x="155643" y="4018013"/>
            <a:ext cx="4572000" cy="646331"/>
          </a:xfrm>
          <a:prstGeom prst="rect">
            <a:avLst/>
          </a:prstGeom>
          <a:solidFill>
            <a:schemeClr val="accent4">
              <a:lumMod val="20000"/>
              <a:lumOff val="80000"/>
            </a:schemeClr>
          </a:solidFill>
        </p:spPr>
        <p:txBody>
          <a:bodyPr wrap="square">
            <a:spAutoFit/>
          </a:bodyPr>
          <a:lstStyle/>
          <a:p>
            <a:r>
              <a:rPr kumimoji="1" lang="zh-CN" altLang="en-US" sz="1200" dirty="0"/>
              <a:t>我们也可以考虑拓展整个理论模型，综合考虑</a:t>
            </a:r>
            <a:r>
              <a:rPr kumimoji="1" lang="zh-CN" altLang="en-US" sz="1200" dirty="0">
                <a:solidFill>
                  <a:srgbClr val="FF0000"/>
                </a:solidFill>
              </a:rPr>
              <a:t>横跨多个时间段</a:t>
            </a:r>
            <a:r>
              <a:rPr kumimoji="1" lang="zh-CN" altLang="en-US" sz="1200" dirty="0"/>
              <a:t>的优化模型</a:t>
            </a:r>
            <a:r>
              <a:rPr kumimoji="1" lang="zh-CN" altLang="en-US" sz="1200" dirty="0" smtClean="0"/>
              <a:t>。此时，</a:t>
            </a:r>
            <a:r>
              <a:rPr kumimoji="1" lang="zh-CN" altLang="en-US" sz="1200" dirty="0"/>
              <a:t>由于耗电预测会不准确，我们因此还需要考虑误差和随机性因素。</a:t>
            </a:r>
            <a:endParaRPr kumimoji="1" lang="en-US" altLang="zh-CN" sz="1200" dirty="0"/>
          </a:p>
        </p:txBody>
      </p:sp>
      <p:sp>
        <p:nvSpPr>
          <p:cNvPr id="9" name="矩形 8"/>
          <p:cNvSpPr/>
          <p:nvPr/>
        </p:nvSpPr>
        <p:spPr>
          <a:xfrm>
            <a:off x="155643" y="2172555"/>
            <a:ext cx="4572000" cy="1569660"/>
          </a:xfrm>
          <a:prstGeom prst="rect">
            <a:avLst/>
          </a:prstGeom>
          <a:solidFill>
            <a:schemeClr val="accent4">
              <a:lumMod val="20000"/>
              <a:lumOff val="80000"/>
            </a:schemeClr>
          </a:solidFill>
        </p:spPr>
        <p:txBody>
          <a:bodyPr>
            <a:spAutoFit/>
          </a:bodyPr>
          <a:lstStyle/>
          <a:p>
            <a:r>
              <a:rPr kumimoji="1" lang="zh-CN" altLang="en-US" sz="1200" dirty="0"/>
              <a:t>对于住宅用户来说，它们的主要目标是以</a:t>
            </a:r>
            <a:r>
              <a:rPr kumimoji="1" lang="zh-CN" altLang="en-US" sz="1200" dirty="0">
                <a:solidFill>
                  <a:srgbClr val="FF0000"/>
                </a:solidFill>
              </a:rPr>
              <a:t>尽可能低的价钱</a:t>
            </a:r>
            <a:r>
              <a:rPr kumimoji="1" lang="zh-CN" altLang="en-US" sz="1200" dirty="0"/>
              <a:t>买到</a:t>
            </a:r>
            <a:r>
              <a:rPr kumimoji="1" lang="zh-CN" altLang="en-US" sz="1200" dirty="0">
                <a:solidFill>
                  <a:srgbClr val="FF0000"/>
                </a:solidFill>
              </a:rPr>
              <a:t>尽可能多的电能</a:t>
            </a:r>
            <a:r>
              <a:rPr kumimoji="1" lang="zh-CN" altLang="en-US" sz="1200" dirty="0"/>
              <a:t>，从而得到更高的实际收益。</a:t>
            </a:r>
            <a:endParaRPr kumimoji="1" lang="en-US" altLang="zh-CN" sz="1200" dirty="0"/>
          </a:p>
          <a:p>
            <a:r>
              <a:rPr kumimoji="1" lang="zh-CN" altLang="en-US" sz="1200" dirty="0" smtClean="0"/>
              <a:t>对于能源公司来说</a:t>
            </a:r>
            <a:r>
              <a:rPr kumimoji="1" lang="zh-CN" altLang="en-US" sz="1200" dirty="0"/>
              <a:t>，他们的目标是以</a:t>
            </a:r>
            <a:r>
              <a:rPr kumimoji="1" lang="zh-CN" altLang="en-US" sz="1200" dirty="0">
                <a:solidFill>
                  <a:srgbClr val="FF0000"/>
                </a:solidFill>
              </a:rPr>
              <a:t>尽可能高的价格</a:t>
            </a:r>
            <a:r>
              <a:rPr kumimoji="1" lang="zh-CN" altLang="en-US" sz="1200" dirty="0"/>
              <a:t>卖电从而获得更高的实际收益。</a:t>
            </a:r>
            <a:endParaRPr kumimoji="1" lang="en-US" altLang="zh-CN" sz="1200" dirty="0"/>
          </a:p>
          <a:p>
            <a:r>
              <a:rPr kumimoji="1" lang="zh-CN" altLang="en-US" sz="1200" dirty="0" smtClean="0"/>
              <a:t>能源公司和</a:t>
            </a:r>
            <a:r>
              <a:rPr kumimoji="1" lang="zh-CN" altLang="en-US" sz="1200" dirty="0"/>
              <a:t>住宅用户之间也可以</a:t>
            </a:r>
            <a:r>
              <a:rPr kumimoji="1" lang="zh-CN" altLang="en-US" sz="1200" dirty="0">
                <a:solidFill>
                  <a:srgbClr val="FF0000"/>
                </a:solidFill>
              </a:rPr>
              <a:t>信息交互</a:t>
            </a:r>
            <a:r>
              <a:rPr kumimoji="1" lang="zh-CN" altLang="en-US" sz="1200" dirty="0"/>
              <a:t>，双方在同一时间段内都知道对方的信息。</a:t>
            </a:r>
            <a:endParaRPr kumimoji="1" lang="en-US" altLang="zh-CN" sz="1200" dirty="0"/>
          </a:p>
          <a:p>
            <a:r>
              <a:rPr kumimoji="1" lang="zh-CN" altLang="en-US" sz="1200" dirty="0" smtClean="0"/>
              <a:t>能源公司之间</a:t>
            </a:r>
            <a:r>
              <a:rPr kumimoji="1" lang="zh-CN" altLang="en-US" sz="1200" dirty="0"/>
              <a:t>存在着</a:t>
            </a:r>
            <a:r>
              <a:rPr kumimoji="1" lang="zh-CN" altLang="en-US" sz="1200" dirty="0">
                <a:solidFill>
                  <a:srgbClr val="FF0000"/>
                </a:solidFill>
              </a:rPr>
              <a:t>竞争机制</a:t>
            </a:r>
            <a:r>
              <a:rPr kumimoji="1" lang="zh-CN" altLang="en-US" sz="1200" dirty="0"/>
              <a:t>，需要合理定价。</a:t>
            </a:r>
            <a:endParaRPr kumimoji="1" lang="en-US" altLang="zh-CN" sz="1200" dirty="0"/>
          </a:p>
          <a:p>
            <a:r>
              <a:rPr kumimoji="1" lang="zh-CN" altLang="en-US" sz="1200" dirty="0"/>
              <a:t>住宅用户之间存在着</a:t>
            </a:r>
            <a:r>
              <a:rPr kumimoji="1" lang="zh-CN" altLang="en-US" sz="1200" dirty="0">
                <a:solidFill>
                  <a:srgbClr val="FF0000"/>
                </a:solidFill>
              </a:rPr>
              <a:t>竞争机制</a:t>
            </a:r>
            <a:r>
              <a:rPr kumimoji="1" lang="zh-CN" altLang="en-US" sz="1200" dirty="0"/>
              <a:t>，需要合理选择供电公司。</a:t>
            </a:r>
            <a:endParaRPr kumimoji="1" lang="en-US" altLang="zh-CN" sz="1200" dirty="0"/>
          </a:p>
        </p:txBody>
      </p:sp>
    </p:spTree>
    <p:extLst>
      <p:ext uri="{BB962C8B-B14F-4D97-AF65-F5344CB8AC3E}">
        <p14:creationId xmlns:p14="http://schemas.microsoft.com/office/powerpoint/2010/main" val="3163593061"/>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9397" y="3712440"/>
            <a:ext cx="2932213" cy="646331"/>
          </a:xfrm>
          <a:prstGeom prst="rect">
            <a:avLst/>
          </a:prstGeom>
          <a:noFill/>
        </p:spPr>
        <p:txBody>
          <a:bodyPr wrap="none" rtlCol="0">
            <a:spAutoFit/>
          </a:bodyPr>
          <a:lstStyle/>
          <a:p>
            <a:r>
              <a:rPr lang="en-US" altLang="zh-CN" sz="1800" b="1" dirty="0">
                <a:solidFill>
                  <a:schemeClr val="accent1"/>
                </a:solidFill>
                <a:latin typeface="+mj-ea"/>
              </a:rPr>
              <a:t>EVOLUTIONARY GAME </a:t>
            </a:r>
            <a:endParaRPr lang="en-US" altLang="zh-CN" sz="1800" b="1" dirty="0" smtClean="0">
              <a:solidFill>
                <a:schemeClr val="accent1"/>
              </a:solidFill>
              <a:latin typeface="+mj-ea"/>
            </a:endParaRPr>
          </a:p>
          <a:p>
            <a:r>
              <a:rPr lang="en-US" altLang="zh-CN" sz="1800" b="1" dirty="0" smtClean="0">
                <a:solidFill>
                  <a:schemeClr val="accent1"/>
                </a:solidFill>
                <a:latin typeface="+mj-ea"/>
              </a:rPr>
              <a:t>OF </a:t>
            </a:r>
            <a:r>
              <a:rPr lang="en-US" altLang="zh-CN" sz="1800" b="1" dirty="0">
                <a:solidFill>
                  <a:schemeClr val="accent1"/>
                </a:solidFill>
                <a:latin typeface="+mj-ea"/>
              </a:rPr>
              <a:t>RESIDENTIAL USERS</a:t>
            </a:r>
            <a:endParaRPr lang="zh-CN" altLang="en-US" sz="1800" b="1" dirty="0">
              <a:solidFill>
                <a:schemeClr val="accent1"/>
              </a:solidFill>
              <a:latin typeface="+mj-ea"/>
            </a:endParaRPr>
          </a:p>
        </p:txBody>
      </p:sp>
      <p:sp>
        <p:nvSpPr>
          <p:cNvPr id="4" name="矩形 3"/>
          <p:cNvSpPr/>
          <p:nvPr/>
        </p:nvSpPr>
        <p:spPr>
          <a:xfrm>
            <a:off x="319405" y="3007360"/>
            <a:ext cx="920750"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accent1"/>
                </a:solidFill>
                <a:latin typeface="叶根友行书(繁)08" panose="02010601030101010101" charset="-122"/>
                <a:ea typeface="叶根友行书(繁)08" panose="02010601030101010101" charset="-122"/>
              </a:rPr>
              <a:t>0</a:t>
            </a:r>
            <a:r>
              <a:rPr lang="en-US" altLang="zh-CN" sz="2400" b="1" dirty="0">
                <a:solidFill>
                  <a:schemeClr val="accent1"/>
                </a:solidFill>
                <a:latin typeface="叶根友行书(繁)08" panose="02010601030101010101" charset="-122"/>
                <a:ea typeface="叶根友行书(繁)08" panose="02010601030101010101" charset="-122"/>
              </a:rPr>
              <a:t>4</a:t>
            </a:r>
            <a:endParaRPr lang="zh-CN" altLang="en-US" sz="2400" b="1" dirty="0">
              <a:solidFill>
                <a:schemeClr val="accent1"/>
              </a:solidFill>
              <a:latin typeface="叶根友行书(繁)08" panose="02010601030101010101" charset="-122"/>
              <a:ea typeface="叶根友行书(繁)08" panose="02010601030101010101" charset="-122"/>
            </a:endParaRPr>
          </a:p>
        </p:txBody>
      </p:sp>
    </p:spTree>
    <p:extLst>
      <p:ext uri="{BB962C8B-B14F-4D97-AF65-F5344CB8AC3E}">
        <p14:creationId xmlns:p14="http://schemas.microsoft.com/office/powerpoint/2010/main" val="3435486251"/>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21331" y="3578876"/>
            <a:ext cx="5562741" cy="120032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406CB3"/>
                </a:solidFill>
                <a:effectLst/>
                <a:uLnTx/>
                <a:uFillTx/>
                <a:latin typeface="微软雅黑"/>
                <a:ea typeface="微软雅黑"/>
                <a:cs typeface="+mn-cs"/>
              </a:rPr>
              <a:t>廖飞宇 摘要，引言与博弈论初步知识 </a:t>
            </a:r>
            <a:endParaRPr kumimoji="0" lang="en-US" altLang="zh-CN" sz="1800" b="1" i="0" u="none" strike="noStrike" kern="1200" cap="none" spc="0" normalizeH="0" baseline="0" noProof="0" dirty="0">
              <a:ln>
                <a:noFill/>
              </a:ln>
              <a:solidFill>
                <a:srgbClr val="406CB3"/>
              </a:solidFill>
              <a:effectLst/>
              <a:uLnTx/>
              <a:uFillTx/>
              <a:latin typeface="微软雅黑"/>
              <a:ea typeface="微软雅黑"/>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800" b="1" noProof="0" dirty="0">
                <a:solidFill>
                  <a:srgbClr val="406CB3"/>
                </a:solidFill>
                <a:latin typeface="微软雅黑"/>
                <a:ea typeface="微软雅黑"/>
              </a:rPr>
              <a:t>王勇程 系统模型</a:t>
            </a:r>
            <a:endParaRPr lang="en-US" altLang="zh-CN" sz="1800" b="1" noProof="0" dirty="0">
              <a:solidFill>
                <a:srgbClr val="406CB3"/>
              </a:solidFill>
              <a:latin typeface="微软雅黑"/>
              <a:ea typeface="微软雅黑"/>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406CB3"/>
                </a:solidFill>
                <a:effectLst/>
                <a:uLnTx/>
                <a:uFillTx/>
                <a:latin typeface="微软雅黑"/>
                <a:ea typeface="微软雅黑"/>
                <a:cs typeface="+mn-cs"/>
              </a:rPr>
              <a:t>张宇昕 住宅用户的进化博弈</a:t>
            </a:r>
            <a:endParaRPr kumimoji="0" lang="en-US" altLang="zh-CN" sz="1800" b="1" i="0" u="none" strike="noStrike" kern="1200" cap="none" spc="0" normalizeH="0" baseline="0" noProof="0" dirty="0">
              <a:ln>
                <a:noFill/>
              </a:ln>
              <a:solidFill>
                <a:srgbClr val="406CB3"/>
              </a:solidFill>
              <a:effectLst/>
              <a:uLnTx/>
              <a:uFillTx/>
              <a:latin typeface="微软雅黑"/>
              <a:ea typeface="微软雅黑"/>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800" b="1" dirty="0">
                <a:solidFill>
                  <a:srgbClr val="406CB3"/>
                </a:solidFill>
                <a:latin typeface="微软雅黑"/>
                <a:ea typeface="微软雅黑"/>
              </a:rPr>
              <a:t>杨昆霖 公共事业公司的非合作博弈，数值结果与结论</a:t>
            </a:r>
            <a:endParaRPr kumimoji="0" lang="zh-CN" altLang="en-US" sz="1800" b="1" i="0" u="none" strike="noStrike" kern="1200" cap="none" spc="0" normalizeH="0" baseline="0" noProof="0" dirty="0">
              <a:ln>
                <a:noFill/>
              </a:ln>
              <a:solidFill>
                <a:srgbClr val="406CB3"/>
              </a:solidFill>
              <a:effectLst/>
              <a:uLnTx/>
              <a:uFillTx/>
              <a:latin typeface="微软雅黑"/>
              <a:ea typeface="微软雅黑"/>
              <a:cs typeface="+mn-cs"/>
            </a:endParaRPr>
          </a:p>
        </p:txBody>
      </p:sp>
      <p:sp>
        <p:nvSpPr>
          <p:cNvPr id="4" name="矩形 3"/>
          <p:cNvSpPr/>
          <p:nvPr/>
        </p:nvSpPr>
        <p:spPr>
          <a:xfrm>
            <a:off x="169916" y="2545023"/>
            <a:ext cx="1406653"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zh-CN" altLang="en-US" sz="2400" b="1" dirty="0">
                <a:solidFill>
                  <a:srgbClr val="406CB3"/>
                </a:solidFill>
                <a:latin typeface="叶根友行书(繁)08" panose="02010601030101010101" charset="-122"/>
                <a:ea typeface="叶根友行书(繁)08" panose="02010601030101010101" charset="-122"/>
              </a:rPr>
              <a:t>小组分工</a:t>
            </a:r>
            <a:endParaRPr kumimoji="0" lang="zh-CN" altLang="en-US" sz="2400" b="1" i="0" u="none" strike="noStrike" kern="1200" cap="none" spc="0" normalizeH="0" baseline="0" noProof="0" dirty="0">
              <a:ln>
                <a:noFill/>
              </a:ln>
              <a:solidFill>
                <a:srgbClr val="406CB3"/>
              </a:solidFill>
              <a:effectLst/>
              <a:uLnTx/>
              <a:uFillTx/>
              <a:latin typeface="叶根友行书(繁)08" panose="02010601030101010101" charset="-122"/>
              <a:ea typeface="叶根友行书(繁)08" panose="02010601030101010101" charset="-122"/>
              <a:cs typeface="+mn-cs"/>
            </a:endParaRPr>
          </a:p>
        </p:txBody>
      </p:sp>
      <p:pic>
        <p:nvPicPr>
          <p:cNvPr id="2" name="图片 1"/>
          <p:cNvPicPr>
            <a:picLocks noChangeAspect="1"/>
          </p:cNvPicPr>
          <p:nvPr/>
        </p:nvPicPr>
        <p:blipFill rotWithShape="1">
          <a:blip r:embed="rId2"/>
          <a:srcRect l="2755" t="14502" r="21643" b="53858"/>
          <a:stretch/>
        </p:blipFill>
        <p:spPr>
          <a:xfrm>
            <a:off x="2070244" y="-19879"/>
            <a:ext cx="7073756" cy="1664413"/>
          </a:xfrm>
          <a:prstGeom prst="rect">
            <a:avLst/>
          </a:prstGeom>
        </p:spPr>
      </p:pic>
    </p:spTree>
    <p:extLst>
      <p:ext uri="{BB962C8B-B14F-4D97-AF65-F5344CB8AC3E}">
        <p14:creationId xmlns:p14="http://schemas.microsoft.com/office/powerpoint/2010/main" val="20864418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4083169" cy="461665"/>
          </a:xfrm>
          <a:prstGeom prst="rect">
            <a:avLst/>
          </a:prstGeom>
          <a:noFill/>
        </p:spPr>
        <p:txBody>
          <a:bodyPr wrap="none" rtlCol="0">
            <a:spAutoFit/>
          </a:bodyPr>
          <a:lstStyle/>
          <a:p>
            <a:r>
              <a:rPr lang="zh-CN" altLang="en-US" sz="2400" b="1" dirty="0" smtClean="0">
                <a:solidFill>
                  <a:schemeClr val="accent1"/>
                </a:solidFill>
                <a:latin typeface="+mj-ea"/>
                <a:ea typeface="+mj-ea"/>
              </a:rPr>
              <a:t>进化博弈问题描述</a:t>
            </a:r>
            <a:r>
              <a:rPr lang="zh-CN" altLang="en-US" sz="1600" b="1" dirty="0" smtClean="0">
                <a:solidFill>
                  <a:srgbClr val="FF0000"/>
                </a:solidFill>
                <a:latin typeface="+mj-ea"/>
                <a:ea typeface="+mj-ea"/>
              </a:rPr>
              <a:t>之用户行为假设</a:t>
            </a:r>
            <a:endParaRPr lang="zh-CN" altLang="en-US" sz="1600" b="1" dirty="0">
              <a:solidFill>
                <a:srgbClr val="FF0000"/>
              </a:solidFill>
              <a:latin typeface="+mj-ea"/>
              <a:ea typeface="+mj-ea"/>
            </a:endParaRPr>
          </a:p>
        </p:txBody>
      </p:sp>
      <p:sp>
        <p:nvSpPr>
          <p:cNvPr id="9" name="椭圆 8"/>
          <p:cNvSpPr/>
          <p:nvPr/>
        </p:nvSpPr>
        <p:spPr>
          <a:xfrm>
            <a:off x="495333" y="1131572"/>
            <a:ext cx="442496" cy="4419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12414" y="1033691"/>
            <a:ext cx="7855035" cy="923330"/>
          </a:xfrm>
          <a:prstGeom prst="rect">
            <a:avLst/>
          </a:prstGeom>
          <a:noFill/>
        </p:spPr>
        <p:txBody>
          <a:bodyPr wrap="none" rtlCol="0">
            <a:spAutoFit/>
          </a:bodyPr>
          <a:lstStyle/>
          <a:p>
            <a:pPr>
              <a:lnSpc>
                <a:spcPct val="150000"/>
              </a:lnSpc>
            </a:pPr>
            <a:r>
              <a:rPr lang="zh-CN" altLang="en-US" sz="1800" b="1" dirty="0" smtClean="0">
                <a:solidFill>
                  <a:schemeClr val="accent1"/>
                </a:solidFill>
                <a:latin typeface="+mj-ea"/>
              </a:rPr>
              <a:t>每个用户会收到不同能源公司公布的电力价格，在收到价格之后，每个用户</a:t>
            </a:r>
            <a:endParaRPr lang="en-US" altLang="zh-CN" sz="1800" b="1" dirty="0" smtClean="0">
              <a:solidFill>
                <a:schemeClr val="accent1"/>
              </a:solidFill>
              <a:latin typeface="+mj-ea"/>
            </a:endParaRPr>
          </a:p>
          <a:p>
            <a:pPr>
              <a:lnSpc>
                <a:spcPct val="150000"/>
              </a:lnSpc>
            </a:pPr>
            <a:r>
              <a:rPr lang="zh-CN" altLang="en-US" sz="1800" b="1" dirty="0" smtClean="0">
                <a:solidFill>
                  <a:schemeClr val="accent1"/>
                </a:solidFill>
                <a:latin typeface="+mj-ea"/>
              </a:rPr>
              <a:t>必须选择他们要从哪家公司买电，用户在选择买电公司时的行为如下：</a:t>
            </a:r>
            <a:endParaRPr lang="zh-CN" altLang="en-US" sz="1800" b="1" dirty="0">
              <a:solidFill>
                <a:schemeClr val="accent1"/>
              </a:solidFill>
              <a:latin typeface="+mj-ea"/>
            </a:endParaRPr>
          </a:p>
        </p:txBody>
      </p:sp>
      <p:sp>
        <p:nvSpPr>
          <p:cNvPr id="12" name="矩形 11"/>
          <p:cNvSpPr/>
          <p:nvPr/>
        </p:nvSpPr>
        <p:spPr>
          <a:xfrm>
            <a:off x="1025085" y="1896767"/>
            <a:ext cx="7880376" cy="423449"/>
          </a:xfrm>
          <a:prstGeom prst="rect">
            <a:avLst/>
          </a:prstGeom>
        </p:spPr>
        <p:txBody>
          <a:bodyPr wrap="square">
            <a:spAutoFit/>
          </a:bodyPr>
          <a:lstStyle/>
          <a:p>
            <a:pPr>
              <a:lnSpc>
                <a:spcPct val="150000"/>
              </a:lnSpc>
              <a:defRPr/>
            </a:pP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1.</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每个用户必须选择</a:t>
            </a:r>
            <a:r>
              <a:rPr lang="zh-CN" altLang="en-US" sz="1600" b="1" dirty="0" smtClean="0">
                <a:solidFill>
                  <a:srgbClr val="FF0000"/>
                </a:solidFill>
                <a:ea typeface="宋体" panose="02010600030101010101" pitchFamily="2" charset="-122"/>
                <a:cs typeface="Arial" panose="020B0604020202020204" pitchFamily="34" charset="0"/>
              </a:rPr>
              <a:t>一家</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买电的公司</a:t>
            </a:r>
            <a:endParaRPr lang="en-US" altLang="zh-CN" sz="1600" b="1" dirty="0">
              <a:solidFill>
                <a:schemeClr val="tx1">
                  <a:lumMod val="85000"/>
                  <a:lumOff val="15000"/>
                </a:schemeClr>
              </a:solidFill>
              <a:ea typeface="宋体" panose="02010600030101010101" pitchFamily="2" charset="-122"/>
              <a:cs typeface="Arial" panose="020B0604020202020204" pitchFamily="34" charset="0"/>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cxnSp>
        <p:nvCxnSpPr>
          <p:cNvPr id="4" name="直接连接符 3"/>
          <p:cNvCxnSpPr/>
          <p:nvPr/>
        </p:nvCxnSpPr>
        <p:spPr>
          <a:xfrm>
            <a:off x="1124798" y="1532743"/>
            <a:ext cx="26395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95333" y="3214494"/>
            <a:ext cx="7880376" cy="1200329"/>
          </a:xfrm>
          <a:prstGeom prst="rect">
            <a:avLst/>
          </a:prstGeom>
        </p:spPr>
        <p:txBody>
          <a:bodyPr wrap="square">
            <a:spAutoFit/>
          </a:bodyPr>
          <a:lstStyle/>
          <a:p>
            <a:pPr>
              <a:lnSpc>
                <a:spcPct val="150000"/>
              </a:lnSpc>
              <a:defRPr/>
            </a:pPr>
            <a:r>
              <a:rPr lang="zh-CN" altLang="en-US" sz="1600" b="1" dirty="0" smtClean="0">
                <a:ea typeface="宋体" panose="02010600030101010101" pitchFamily="2" charset="-122"/>
                <a:cs typeface="Arial" panose="020B0604020202020204" pitchFamily="34" charset="0"/>
              </a:rPr>
              <a:t>注意：</a:t>
            </a: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1.</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在进化博弈中，个体纯策略，整体混合策略。</a:t>
            </a:r>
            <a:endParaRPr lang="en-US" altLang="zh-CN" sz="1600" b="1" dirty="0" smtClean="0">
              <a:solidFill>
                <a:schemeClr val="tx1">
                  <a:lumMod val="85000"/>
                  <a:lumOff val="15000"/>
                </a:schemeClr>
              </a:solidFill>
              <a:ea typeface="宋体" panose="02010600030101010101" pitchFamily="2" charset="-122"/>
              <a:cs typeface="Arial" panose="020B0604020202020204" pitchFamily="34" charset="0"/>
            </a:endParaRPr>
          </a:p>
          <a:p>
            <a:pPr>
              <a:lnSpc>
                <a:spcPct val="150000"/>
              </a:lnSpc>
              <a:defRPr/>
            </a:pPr>
            <a:r>
              <a:rPr lang="en-US" altLang="zh-CN" sz="1600" b="1" dirty="0">
                <a:solidFill>
                  <a:schemeClr val="tx1">
                    <a:lumMod val="85000"/>
                    <a:lumOff val="15000"/>
                  </a:schemeClr>
                </a:solidFill>
                <a:ea typeface="宋体" panose="02010600030101010101" pitchFamily="2" charset="-122"/>
                <a:cs typeface="Arial" panose="020B0604020202020204" pitchFamily="34" charset="0"/>
              </a:rPr>
              <a:t> </a:t>
            </a: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             2.</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整体选择买电公司的混合策略用概率来表示：其中       表示在</a:t>
            </a: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h</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时刻选择公司</a:t>
            </a: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j</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作为买电公司的概率，因此总策略可以表示为：</a:t>
            </a:r>
            <a:endParaRPr lang="zh-CN" altLang="en-US" sz="1600" b="1" dirty="0">
              <a:solidFill>
                <a:schemeClr val="tx1">
                  <a:lumMod val="85000"/>
                  <a:lumOff val="15000"/>
                </a:schemeClr>
              </a:solidFill>
              <a:ea typeface="宋体" panose="02010600030101010101" pitchFamily="2" charset="-122"/>
              <a:cs typeface="Arial" panose="020B0604020202020204" pitchFamily="34" charset="0"/>
            </a:endParaRPr>
          </a:p>
        </p:txBody>
      </p:sp>
      <p:sp>
        <p:nvSpPr>
          <p:cNvPr id="29" name="矩形 28"/>
          <p:cNvSpPr/>
          <p:nvPr/>
        </p:nvSpPr>
        <p:spPr>
          <a:xfrm>
            <a:off x="1012414" y="2320264"/>
            <a:ext cx="7880376" cy="461665"/>
          </a:xfrm>
          <a:prstGeom prst="rect">
            <a:avLst/>
          </a:prstGeom>
        </p:spPr>
        <p:txBody>
          <a:bodyPr wrap="square">
            <a:spAutoFit/>
          </a:bodyPr>
          <a:lstStyle/>
          <a:p>
            <a:pPr>
              <a:lnSpc>
                <a:spcPct val="150000"/>
              </a:lnSpc>
              <a:defRPr/>
            </a:pP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2.</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每个用户可以</a:t>
            </a:r>
            <a:r>
              <a:rPr lang="zh-CN" altLang="en-US" sz="1600" b="1" dirty="0" smtClean="0">
                <a:solidFill>
                  <a:srgbClr val="FF0000"/>
                </a:solidFill>
                <a:ea typeface="宋体" panose="02010600030101010101" pitchFamily="2" charset="-122"/>
                <a:cs typeface="Arial" panose="020B0604020202020204" pitchFamily="34" charset="0"/>
              </a:rPr>
              <a:t>逐步调整</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他在决定买电公司的策略</a:t>
            </a:r>
            <a:endParaRPr lang="en-US" altLang="zh-CN" sz="1600" b="1" dirty="0" smtClean="0">
              <a:solidFill>
                <a:schemeClr val="tx1">
                  <a:lumMod val="85000"/>
                  <a:lumOff val="15000"/>
                </a:schemeClr>
              </a:solidFill>
              <a:ea typeface="宋体" panose="02010600030101010101" pitchFamily="2" charset="-122"/>
              <a:cs typeface="Arial" panose="020B0604020202020204" pitchFamily="34" charset="0"/>
            </a:endParaRPr>
          </a:p>
        </p:txBody>
      </p:sp>
      <p:sp>
        <p:nvSpPr>
          <p:cNvPr id="18" name="矩形 17"/>
          <p:cNvSpPr/>
          <p:nvPr/>
        </p:nvSpPr>
        <p:spPr>
          <a:xfrm>
            <a:off x="1025085" y="2793468"/>
            <a:ext cx="7880376" cy="423449"/>
          </a:xfrm>
          <a:prstGeom prst="rect">
            <a:avLst/>
          </a:prstGeom>
        </p:spPr>
        <p:txBody>
          <a:bodyPr wrap="square">
            <a:spAutoFit/>
          </a:bodyPr>
          <a:lstStyle/>
          <a:p>
            <a:pPr>
              <a:lnSpc>
                <a:spcPct val="150000"/>
              </a:lnSpc>
              <a:defRPr/>
            </a:pPr>
            <a:r>
              <a:rPr lang="en-US" altLang="zh-CN" sz="1600" b="1" dirty="0" smtClean="0">
                <a:solidFill>
                  <a:schemeClr val="tx1">
                    <a:lumMod val="85000"/>
                    <a:lumOff val="15000"/>
                  </a:schemeClr>
                </a:solidFill>
                <a:ea typeface="宋体" panose="02010600030101010101" pitchFamily="2" charset="-122"/>
                <a:cs typeface="Arial" panose="020B0604020202020204" pitchFamily="34" charset="0"/>
              </a:rPr>
              <a:t>3.</a:t>
            </a:r>
            <a:r>
              <a:rPr lang="zh-CN" altLang="en-US" sz="1600" b="1" dirty="0" smtClean="0">
                <a:solidFill>
                  <a:schemeClr val="tx1">
                    <a:lumMod val="85000"/>
                    <a:lumOff val="15000"/>
                  </a:schemeClr>
                </a:solidFill>
                <a:ea typeface="宋体" panose="02010600030101010101" pitchFamily="2" charset="-122"/>
                <a:cs typeface="Arial" panose="020B0604020202020204" pitchFamily="34" charset="0"/>
              </a:rPr>
              <a:t>每个用户的买电</a:t>
            </a:r>
            <a:r>
              <a:rPr lang="zh-CN" altLang="en-US" sz="1600" b="1" dirty="0" smtClean="0">
                <a:solidFill>
                  <a:srgbClr val="FF0000"/>
                </a:solidFill>
                <a:ea typeface="宋体" panose="02010600030101010101" pitchFamily="2" charset="-122"/>
                <a:cs typeface="Arial" panose="020B0604020202020204" pitchFamily="34" charset="0"/>
              </a:rPr>
              <a:t>权利独立</a:t>
            </a:r>
            <a:endParaRPr lang="en-US" altLang="zh-CN" sz="1600" b="1" dirty="0">
              <a:solidFill>
                <a:srgbClr val="FF0000"/>
              </a:solidFill>
              <a:ea typeface="宋体" panose="02010600030101010101" pitchFamily="2" charset="-122"/>
              <a:cs typeface="Arial"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432" y="3623132"/>
            <a:ext cx="3048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5053" y="3946982"/>
            <a:ext cx="22764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098442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8" grpId="0"/>
      <p:bldP spid="29"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4698722" cy="461665"/>
          </a:xfrm>
          <a:prstGeom prst="rect">
            <a:avLst/>
          </a:prstGeom>
          <a:noFill/>
        </p:spPr>
        <p:txBody>
          <a:bodyPr wrap="none" rtlCol="0">
            <a:spAutoFit/>
          </a:bodyPr>
          <a:lstStyle/>
          <a:p>
            <a:r>
              <a:rPr lang="zh-CN" altLang="en-US" sz="2400" b="1" dirty="0" smtClean="0">
                <a:solidFill>
                  <a:schemeClr val="accent1"/>
                </a:solidFill>
                <a:latin typeface="+mj-ea"/>
                <a:ea typeface="+mj-ea"/>
              </a:rPr>
              <a:t>进化博弈问题描述</a:t>
            </a:r>
            <a:r>
              <a:rPr lang="zh-CN" altLang="en-US" sz="1600" b="1" dirty="0" smtClean="0">
                <a:solidFill>
                  <a:srgbClr val="FF0000"/>
                </a:solidFill>
                <a:latin typeface="+mj-ea"/>
                <a:ea typeface="+mj-ea"/>
              </a:rPr>
              <a:t>之一个非常重要的概念</a:t>
            </a:r>
            <a:endParaRPr lang="zh-CN" altLang="en-US" sz="1600" b="1" dirty="0">
              <a:solidFill>
                <a:srgbClr val="FF0000"/>
              </a:solidFill>
              <a:latin typeface="+mj-ea"/>
              <a:ea typeface="+mj-ea"/>
            </a:endParaRPr>
          </a:p>
        </p:txBody>
      </p:sp>
      <p:sp>
        <p:nvSpPr>
          <p:cNvPr id="11" name="文本框 10"/>
          <p:cNvSpPr txBox="1"/>
          <p:nvPr/>
        </p:nvSpPr>
        <p:spPr>
          <a:xfrm>
            <a:off x="403311" y="1081136"/>
            <a:ext cx="8241359" cy="3693319"/>
          </a:xfrm>
          <a:prstGeom prst="rect">
            <a:avLst/>
          </a:prstGeom>
          <a:noFill/>
        </p:spPr>
        <p:txBody>
          <a:bodyPr wrap="none" rtlCol="0">
            <a:spAutoFit/>
          </a:bodyPr>
          <a:lstStyle/>
          <a:p>
            <a:pPr>
              <a:lnSpc>
                <a:spcPct val="150000"/>
              </a:lnSpc>
            </a:pPr>
            <a:r>
              <a:rPr lang="zh-CN" altLang="en-US" sz="2400" b="1" dirty="0" smtClean="0">
                <a:latin typeface="+mj-ea"/>
              </a:rPr>
              <a:t>若一个用户群体有</a:t>
            </a:r>
            <a:r>
              <a:rPr lang="en-US" altLang="zh-CN" sz="2400" b="1" dirty="0" smtClean="0">
                <a:latin typeface="+mj-ea"/>
              </a:rPr>
              <a:t>n</a:t>
            </a:r>
            <a:r>
              <a:rPr lang="zh-CN" altLang="en-US" sz="2400" b="1" dirty="0" smtClean="0">
                <a:latin typeface="+mj-ea"/>
              </a:rPr>
              <a:t>个人，这</a:t>
            </a:r>
            <a:r>
              <a:rPr lang="en-US" altLang="zh-CN" sz="2400" b="1" dirty="0" smtClean="0">
                <a:latin typeface="+mj-ea"/>
              </a:rPr>
              <a:t>n</a:t>
            </a:r>
            <a:r>
              <a:rPr lang="zh-CN" altLang="en-US" sz="2400" b="1" dirty="0" smtClean="0">
                <a:latin typeface="+mj-ea"/>
              </a:rPr>
              <a:t>个参与人的混合策略</a:t>
            </a:r>
            <a:endParaRPr lang="en-US" altLang="zh-CN" sz="2400" b="1" dirty="0" smtClean="0">
              <a:latin typeface="+mj-ea"/>
            </a:endParaRPr>
          </a:p>
          <a:p>
            <a:pPr>
              <a:lnSpc>
                <a:spcPct val="150000"/>
              </a:lnSpc>
            </a:pPr>
            <a:r>
              <a:rPr lang="zh-CN" altLang="en-US" sz="2400" b="1" dirty="0" smtClean="0">
                <a:latin typeface="+mj-ea"/>
              </a:rPr>
              <a:t>都是</a:t>
            </a:r>
            <a:endParaRPr lang="en-US" altLang="zh-CN" sz="2400" b="1" dirty="0" smtClean="0">
              <a:latin typeface="+mj-ea"/>
            </a:endParaRPr>
          </a:p>
          <a:p>
            <a:pPr>
              <a:lnSpc>
                <a:spcPct val="150000"/>
              </a:lnSpc>
            </a:pPr>
            <a:r>
              <a:rPr lang="zh-CN" altLang="en-US" sz="2400" b="1" dirty="0" smtClean="0">
                <a:latin typeface="+mj-ea"/>
              </a:rPr>
              <a:t>那么事实上，可以看做在这</a:t>
            </a:r>
            <a:r>
              <a:rPr lang="en-US" altLang="zh-CN" sz="2400" b="1" dirty="0" smtClean="0">
                <a:latin typeface="+mj-ea"/>
              </a:rPr>
              <a:t>n</a:t>
            </a:r>
            <a:r>
              <a:rPr lang="zh-CN" altLang="en-US" sz="2400" b="1" dirty="0" smtClean="0">
                <a:latin typeface="+mj-ea"/>
              </a:rPr>
              <a:t>个人中，有</a:t>
            </a:r>
            <a:r>
              <a:rPr lang="en-US" altLang="zh-CN" sz="2400" b="1" dirty="0" smtClean="0">
                <a:latin typeface="+mj-ea"/>
              </a:rPr>
              <a:t>n*     </a:t>
            </a:r>
            <a:r>
              <a:rPr lang="zh-CN" altLang="en-US" sz="2400" b="1" dirty="0" smtClean="0">
                <a:latin typeface="+mj-ea"/>
              </a:rPr>
              <a:t>的人选择</a:t>
            </a:r>
            <a:endParaRPr lang="en-US" altLang="zh-CN" sz="2400" b="1" dirty="0" smtClean="0">
              <a:latin typeface="+mj-ea"/>
            </a:endParaRPr>
          </a:p>
          <a:p>
            <a:pPr>
              <a:lnSpc>
                <a:spcPct val="150000"/>
              </a:lnSpc>
            </a:pPr>
            <a:r>
              <a:rPr lang="zh-CN" altLang="en-US" sz="2400" b="1" dirty="0" smtClean="0">
                <a:latin typeface="+mj-ea"/>
              </a:rPr>
              <a:t>了</a:t>
            </a:r>
            <a:r>
              <a:rPr lang="en-US" altLang="zh-CN" sz="2400" b="1" dirty="0" smtClean="0">
                <a:latin typeface="+mj-ea"/>
              </a:rPr>
              <a:t>j</a:t>
            </a:r>
            <a:r>
              <a:rPr lang="zh-CN" altLang="en-US" sz="2400" b="1" dirty="0" smtClean="0">
                <a:latin typeface="+mj-ea"/>
              </a:rPr>
              <a:t>公司。</a:t>
            </a:r>
            <a:endParaRPr lang="en-US" altLang="zh-CN" sz="2400" b="1" dirty="0" smtClean="0">
              <a:latin typeface="+mj-ea"/>
            </a:endParaRPr>
          </a:p>
          <a:p>
            <a:pPr>
              <a:lnSpc>
                <a:spcPct val="150000"/>
              </a:lnSpc>
            </a:pPr>
            <a:r>
              <a:rPr lang="zh-CN" altLang="en-US" sz="2400" b="1" dirty="0" smtClean="0">
                <a:latin typeface="+mj-ea"/>
              </a:rPr>
              <a:t>所以，                                  可以看成当前人群的一种状态</a:t>
            </a:r>
            <a:endParaRPr lang="en-US" altLang="zh-CN" sz="2400" b="1" dirty="0" smtClean="0">
              <a:latin typeface="+mj-ea"/>
            </a:endParaRPr>
          </a:p>
          <a:p>
            <a:pPr>
              <a:lnSpc>
                <a:spcPct val="150000"/>
              </a:lnSpc>
            </a:pPr>
            <a:endParaRPr lang="en-US" altLang="zh-CN" sz="1800" b="1" dirty="0">
              <a:solidFill>
                <a:schemeClr val="accent1"/>
              </a:solidFill>
              <a:latin typeface="+mj-ea"/>
            </a:endParaRPr>
          </a:p>
          <a:p>
            <a:pPr>
              <a:lnSpc>
                <a:spcPct val="150000"/>
              </a:lnSpc>
            </a:pPr>
            <a:endParaRPr lang="zh-CN" altLang="en-US" sz="1800" b="1" dirty="0">
              <a:solidFill>
                <a:schemeClr val="accent1"/>
              </a:solidFill>
              <a:latin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7122" y="2308000"/>
            <a:ext cx="298513" cy="409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1308" y="1714400"/>
            <a:ext cx="3231087" cy="48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3710" y="3325278"/>
            <a:ext cx="3290280" cy="495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0567825"/>
      </p:ext>
    </p:extLst>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3672800" cy="461665"/>
          </a:xfrm>
          <a:prstGeom prst="rect">
            <a:avLst/>
          </a:prstGeom>
          <a:noFill/>
        </p:spPr>
        <p:txBody>
          <a:bodyPr wrap="none" rtlCol="0">
            <a:spAutoFit/>
          </a:bodyPr>
          <a:lstStyle/>
          <a:p>
            <a:r>
              <a:rPr lang="zh-CN" altLang="en-US" sz="2400" b="1" dirty="0" smtClean="0">
                <a:solidFill>
                  <a:schemeClr val="accent1"/>
                </a:solidFill>
                <a:latin typeface="+mj-ea"/>
                <a:ea typeface="+mj-ea"/>
              </a:rPr>
              <a:t>进化博弈问题描述</a:t>
            </a:r>
            <a:r>
              <a:rPr lang="zh-CN" altLang="en-US" sz="1600" b="1" dirty="0" smtClean="0">
                <a:solidFill>
                  <a:srgbClr val="FF0000"/>
                </a:solidFill>
                <a:latin typeface="+mj-ea"/>
                <a:ea typeface="+mj-ea"/>
              </a:rPr>
              <a:t>之用户行为</a:t>
            </a:r>
            <a:endParaRPr lang="zh-CN" altLang="en-US" sz="1600" b="1" dirty="0">
              <a:solidFill>
                <a:srgbClr val="FF0000"/>
              </a:solidFill>
              <a:latin typeface="+mj-ea"/>
              <a:ea typeface="+mj-ea"/>
            </a:endParaRPr>
          </a:p>
        </p:txBody>
      </p:sp>
      <p:sp>
        <p:nvSpPr>
          <p:cNvPr id="9" name="椭圆 8"/>
          <p:cNvSpPr/>
          <p:nvPr/>
        </p:nvSpPr>
        <p:spPr>
          <a:xfrm>
            <a:off x="495333" y="1131572"/>
            <a:ext cx="442496" cy="4419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95923" y="973437"/>
            <a:ext cx="7909538" cy="923330"/>
          </a:xfrm>
          <a:prstGeom prst="rect">
            <a:avLst/>
          </a:prstGeom>
          <a:noFill/>
        </p:spPr>
        <p:txBody>
          <a:bodyPr wrap="none" rtlCol="0">
            <a:spAutoFit/>
          </a:bodyPr>
          <a:lstStyle/>
          <a:p>
            <a:pPr>
              <a:lnSpc>
                <a:spcPct val="150000"/>
              </a:lnSpc>
            </a:pPr>
            <a:r>
              <a:rPr lang="zh-CN" altLang="en-US" sz="1800" b="1" dirty="0" smtClean="0">
                <a:solidFill>
                  <a:schemeClr val="accent1"/>
                </a:solidFill>
                <a:latin typeface="+mj-ea"/>
              </a:rPr>
              <a:t>在之前的模型构建中，我们可知：用户</a:t>
            </a:r>
            <a:r>
              <a:rPr lang="en-US" altLang="zh-CN" sz="1800" b="1" dirty="0" smtClean="0">
                <a:solidFill>
                  <a:schemeClr val="accent1"/>
                </a:solidFill>
                <a:latin typeface="+mj-ea"/>
              </a:rPr>
              <a:t>i</a:t>
            </a:r>
            <a:r>
              <a:rPr lang="zh-CN" altLang="en-US" sz="1800" b="1" dirty="0" smtClean="0">
                <a:solidFill>
                  <a:schemeClr val="accent1"/>
                </a:solidFill>
                <a:latin typeface="+mj-ea"/>
              </a:rPr>
              <a:t>在</a:t>
            </a:r>
            <a:r>
              <a:rPr lang="en-US" altLang="zh-CN" sz="1800" b="1" dirty="0" smtClean="0">
                <a:solidFill>
                  <a:schemeClr val="accent1"/>
                </a:solidFill>
                <a:latin typeface="+mj-ea"/>
              </a:rPr>
              <a:t>h</a:t>
            </a:r>
            <a:r>
              <a:rPr lang="zh-CN" altLang="en-US" sz="1800" b="1" dirty="0" smtClean="0">
                <a:solidFill>
                  <a:schemeClr val="accent1"/>
                </a:solidFill>
                <a:latin typeface="+mj-ea"/>
              </a:rPr>
              <a:t>时刻从能源公司</a:t>
            </a:r>
            <a:r>
              <a:rPr lang="en-US" altLang="zh-CN" sz="1800" b="1" dirty="0" smtClean="0">
                <a:solidFill>
                  <a:schemeClr val="accent1"/>
                </a:solidFill>
                <a:latin typeface="+mj-ea"/>
              </a:rPr>
              <a:t>j</a:t>
            </a:r>
            <a:r>
              <a:rPr lang="zh-CN" altLang="en-US" sz="1800" b="1" dirty="0" smtClean="0">
                <a:solidFill>
                  <a:schemeClr val="accent1"/>
                </a:solidFill>
                <a:latin typeface="+mj-ea"/>
              </a:rPr>
              <a:t>购买的最优电力</a:t>
            </a:r>
            <a:endParaRPr lang="en-US" altLang="zh-CN" sz="1800" b="1" dirty="0" smtClean="0">
              <a:solidFill>
                <a:schemeClr val="accent1"/>
              </a:solidFill>
              <a:latin typeface="+mj-ea"/>
            </a:endParaRPr>
          </a:p>
          <a:p>
            <a:pPr>
              <a:lnSpc>
                <a:spcPct val="150000"/>
              </a:lnSpc>
            </a:pPr>
            <a:r>
              <a:rPr lang="zh-CN" altLang="en-US" sz="1800" b="1" dirty="0" smtClean="0">
                <a:solidFill>
                  <a:schemeClr val="accent1"/>
                </a:solidFill>
                <a:latin typeface="+mj-ea"/>
              </a:rPr>
              <a:t>是如下优化问题的最优解：</a:t>
            </a:r>
            <a:endParaRPr lang="en-US" altLang="zh-CN" sz="1800" b="1" dirty="0" smtClean="0">
              <a:solidFill>
                <a:schemeClr val="accent1"/>
              </a:solidFill>
              <a:latin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cxnSp>
        <p:nvCxnSpPr>
          <p:cNvPr id="4" name="直接连接符 3"/>
          <p:cNvCxnSpPr/>
          <p:nvPr/>
        </p:nvCxnSpPr>
        <p:spPr>
          <a:xfrm>
            <a:off x="1124798" y="1435102"/>
            <a:ext cx="26395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798" y="1962150"/>
            <a:ext cx="60198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p:cNvSpPr/>
          <p:nvPr/>
        </p:nvSpPr>
        <p:spPr>
          <a:xfrm>
            <a:off x="403311" y="4166668"/>
            <a:ext cx="7880376" cy="830997"/>
          </a:xfrm>
          <a:prstGeom prst="rect">
            <a:avLst/>
          </a:prstGeom>
        </p:spPr>
        <p:txBody>
          <a:bodyPr wrap="square">
            <a:spAutoFit/>
          </a:bodyPr>
          <a:lstStyle/>
          <a:p>
            <a:pPr>
              <a:lnSpc>
                <a:spcPct val="150000"/>
              </a:lnSpc>
              <a:defRPr/>
            </a:pPr>
            <a:r>
              <a:rPr lang="zh-CN" altLang="en-US" sz="1600" b="1" dirty="0" smtClean="0">
                <a:solidFill>
                  <a:srgbClr val="FF0000"/>
                </a:solidFill>
                <a:ea typeface="宋体" panose="02010600030101010101" pitchFamily="2" charset="-122"/>
                <a:cs typeface="Arial" panose="020B0604020202020204" pitchFamily="34" charset="0"/>
              </a:rPr>
              <a:t>注意：当能源公司宣布了它的价格方案之后，即给定       后，优化问题的解即被固定</a:t>
            </a:r>
            <a:endParaRPr lang="en-US" altLang="zh-CN" sz="1600" b="1" dirty="0" smtClean="0">
              <a:solidFill>
                <a:srgbClr val="FF0000"/>
              </a:solidFill>
              <a:ea typeface="宋体" panose="02010600030101010101" pitchFamily="2" charset="-122"/>
              <a:cs typeface="Arial" panose="020B0604020202020204" pitchFamily="34" charset="0"/>
            </a:endParaRPr>
          </a:p>
          <a:p>
            <a:pPr>
              <a:lnSpc>
                <a:spcPct val="150000"/>
              </a:lnSpc>
              <a:defRPr/>
            </a:pPr>
            <a:r>
              <a:rPr lang="zh-CN" altLang="en-US" sz="1600" b="1" dirty="0" smtClean="0">
                <a:solidFill>
                  <a:srgbClr val="FF0000"/>
                </a:solidFill>
                <a:ea typeface="宋体" panose="02010600030101010101" pitchFamily="2" charset="-122"/>
                <a:cs typeface="Arial" panose="020B0604020202020204" pitchFamily="34" charset="0"/>
              </a:rPr>
              <a:t>也就是           被固定了</a:t>
            </a:r>
            <a:endParaRPr lang="en-US" altLang="zh-CN" sz="1600" b="1" dirty="0" smtClean="0">
              <a:solidFill>
                <a:srgbClr val="FF0000"/>
              </a:solidFill>
              <a:ea typeface="宋体" panose="02010600030101010101" pitchFamily="2" charset="-122"/>
              <a:cs typeface="Arial" panose="020B0604020202020204" pitchFamily="34"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983" y="4166668"/>
            <a:ext cx="28575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0148" y="4538143"/>
            <a:ext cx="45720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圆角矩形 1"/>
          <p:cNvSpPr/>
          <p:nvPr/>
        </p:nvSpPr>
        <p:spPr>
          <a:xfrm>
            <a:off x="4748349" y="150123"/>
            <a:ext cx="3866605" cy="86480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5"/>
          <a:stretch>
            <a:fillRect/>
          </a:stretch>
        </p:blipFill>
        <p:spPr>
          <a:xfrm>
            <a:off x="5039273" y="171792"/>
            <a:ext cx="3399332" cy="316887"/>
          </a:xfrm>
          <a:prstGeom prst="rect">
            <a:avLst/>
          </a:prstGeom>
        </p:spPr>
      </p:pic>
      <p:pic>
        <p:nvPicPr>
          <p:cNvPr id="20" name="图片 19"/>
          <p:cNvPicPr>
            <a:picLocks noChangeAspect="1"/>
          </p:cNvPicPr>
          <p:nvPr/>
        </p:nvPicPr>
        <p:blipFill>
          <a:blip r:embed="rId6"/>
          <a:stretch>
            <a:fillRect/>
          </a:stretch>
        </p:blipFill>
        <p:spPr>
          <a:xfrm>
            <a:off x="5749544" y="456648"/>
            <a:ext cx="1978790" cy="558279"/>
          </a:xfrm>
          <a:prstGeom prst="rect">
            <a:avLst/>
          </a:prstGeom>
        </p:spPr>
      </p:pic>
      <p:sp>
        <p:nvSpPr>
          <p:cNvPr id="6" name="直角双向箭头 5"/>
          <p:cNvSpPr/>
          <p:nvPr/>
        </p:nvSpPr>
        <p:spPr>
          <a:xfrm>
            <a:off x="6492240" y="1027485"/>
            <a:ext cx="979714" cy="2114131"/>
          </a:xfrm>
          <a:prstGeom prst="lef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36712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5314275" cy="461665"/>
          </a:xfrm>
          <a:prstGeom prst="rect">
            <a:avLst/>
          </a:prstGeom>
          <a:noFill/>
        </p:spPr>
        <p:txBody>
          <a:bodyPr wrap="none" rtlCol="0">
            <a:spAutoFit/>
          </a:bodyPr>
          <a:lstStyle/>
          <a:p>
            <a:r>
              <a:rPr lang="zh-CN" altLang="en-US" sz="2400" b="1" dirty="0" smtClean="0">
                <a:solidFill>
                  <a:schemeClr val="accent1"/>
                </a:solidFill>
                <a:latin typeface="+mj-ea"/>
                <a:ea typeface="+mj-ea"/>
              </a:rPr>
              <a:t>进化博弈问题描述</a:t>
            </a:r>
            <a:r>
              <a:rPr lang="zh-CN" altLang="en-US" sz="1600" b="1" dirty="0" smtClean="0">
                <a:solidFill>
                  <a:srgbClr val="FF0000"/>
                </a:solidFill>
                <a:latin typeface="+mj-ea"/>
                <a:ea typeface="+mj-ea"/>
              </a:rPr>
              <a:t>之选择不同公司的用户净效用</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sp>
        <p:nvSpPr>
          <p:cNvPr id="2" name="TextBox 1"/>
          <p:cNvSpPr txBox="1"/>
          <p:nvPr/>
        </p:nvSpPr>
        <p:spPr>
          <a:xfrm>
            <a:off x="360581" y="1097280"/>
            <a:ext cx="8206644" cy="2169825"/>
          </a:xfrm>
          <a:prstGeom prst="rect">
            <a:avLst/>
          </a:prstGeom>
          <a:noFill/>
        </p:spPr>
        <p:txBody>
          <a:bodyPr wrap="square" rtlCol="0">
            <a:spAutoFit/>
          </a:bodyPr>
          <a:lstStyle/>
          <a:p>
            <a:r>
              <a:rPr lang="zh-CN" altLang="en-US" dirty="0" smtClean="0"/>
              <a:t>用        表示对于能源公司</a:t>
            </a:r>
            <a:r>
              <a:rPr lang="en-US" altLang="zh-CN" dirty="0" smtClean="0"/>
              <a:t>j</a:t>
            </a:r>
            <a:r>
              <a:rPr lang="zh-CN" altLang="en-US" dirty="0" smtClean="0"/>
              <a:t>在时间</a:t>
            </a:r>
            <a:r>
              <a:rPr lang="en-US" altLang="zh-CN" dirty="0" smtClean="0"/>
              <a:t>h</a:t>
            </a:r>
            <a:r>
              <a:rPr lang="zh-CN" altLang="en-US" dirty="0" smtClean="0"/>
              <a:t>的客户总电力需求，则：</a:t>
            </a:r>
            <a:endParaRPr lang="en-US" altLang="zh-CN" dirty="0" smtClean="0"/>
          </a:p>
          <a:p>
            <a:endParaRPr lang="en-US" altLang="zh-CN" dirty="0" smtClean="0"/>
          </a:p>
          <a:p>
            <a:r>
              <a:rPr lang="zh-CN" altLang="en-US" dirty="0" smtClean="0"/>
              <a:t>则生电</a:t>
            </a:r>
            <a:r>
              <a:rPr lang="en-US" altLang="zh-CN" dirty="0" smtClean="0"/>
              <a:t>—</a:t>
            </a:r>
            <a:r>
              <a:rPr lang="zh-CN" altLang="en-US" dirty="0" smtClean="0"/>
              <a:t>需求比例</a:t>
            </a:r>
            <a:endParaRPr lang="en-US" altLang="zh-CN" dirty="0" smtClean="0"/>
          </a:p>
          <a:p>
            <a:endParaRPr lang="en-US" altLang="zh-CN" dirty="0"/>
          </a:p>
          <a:p>
            <a:endParaRPr lang="en-US" altLang="zh-CN" dirty="0" smtClean="0"/>
          </a:p>
          <a:p>
            <a:r>
              <a:rPr lang="zh-CN" altLang="en-US" dirty="0" smtClean="0"/>
              <a:t>其中，</a:t>
            </a:r>
            <a:r>
              <a:rPr lang="en-US" altLang="zh-CN" dirty="0"/>
              <a:t> </a:t>
            </a:r>
            <a:r>
              <a:rPr lang="en-US" altLang="zh-CN" dirty="0" smtClean="0"/>
              <a:t>                                      </a:t>
            </a:r>
            <a:r>
              <a:rPr lang="zh-CN" altLang="en-US" dirty="0" smtClean="0"/>
              <a:t>注意   到：    当能源公司宣布       和       后，这两个变量为常数</a:t>
            </a:r>
            <a:endParaRPr lang="en-US" altLang="zh-CN" dirty="0" smtClean="0"/>
          </a:p>
          <a:p>
            <a:endParaRPr lang="en-US" altLang="zh-CN" dirty="0"/>
          </a:p>
          <a:p>
            <a:r>
              <a:rPr lang="zh-CN" altLang="en-US" dirty="0" smtClean="0"/>
              <a:t>其次又由上页</a:t>
            </a:r>
            <a:r>
              <a:rPr lang="en-US" altLang="zh-CN" dirty="0" err="1" smtClean="0"/>
              <a:t>ppt</a:t>
            </a:r>
            <a:r>
              <a:rPr lang="zh-CN" altLang="en-US" dirty="0" smtClean="0"/>
              <a:t>的结论，我们知           亦被固定</a:t>
            </a:r>
            <a:r>
              <a:rPr lang="en-US" altLang="zh-CN" dirty="0"/>
              <a:t> </a:t>
            </a:r>
            <a:r>
              <a:rPr lang="en-US" altLang="zh-CN" dirty="0" smtClean="0"/>
              <a:t>       </a:t>
            </a:r>
            <a:r>
              <a:rPr lang="zh-CN" altLang="en-US" dirty="0" smtClean="0"/>
              <a:t>因此，       为</a:t>
            </a:r>
            <a:r>
              <a:rPr lang="zh-CN" altLang="en-US" b="1" dirty="0" smtClean="0">
                <a:solidFill>
                  <a:srgbClr val="FF0000"/>
                </a:solidFill>
              </a:rPr>
              <a:t>常数变量（仅仅是在该问题的分析中）</a:t>
            </a:r>
            <a:endParaRPr lang="en-US" altLang="zh-CN" b="1" dirty="0" smtClean="0">
              <a:solidFill>
                <a:srgbClr val="FF0000"/>
              </a:solidFill>
            </a:endParaRPr>
          </a:p>
          <a:p>
            <a:endParaRPr lang="en-US" altLang="zh-CN" b="1" dirty="0">
              <a:solidFill>
                <a:srgbClr val="FF0000"/>
              </a:solidFill>
            </a:endParaRPr>
          </a:p>
          <a:p>
            <a:r>
              <a:rPr lang="zh-CN" altLang="en-US" b="1" dirty="0" smtClean="0">
                <a:solidFill>
                  <a:srgbClr val="FF0000"/>
                </a:solidFill>
              </a:rPr>
              <a:t>研究用户净效用考虑两种情形：一是用户总电力需求能被满足   ， 二是总需求不能被完全满足</a:t>
            </a:r>
            <a:endParaRPr lang="en-US" altLang="zh-CN" b="1" dirty="0" smtClean="0">
              <a:solidFill>
                <a:srgbClr val="FF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159" y="1121608"/>
            <a:ext cx="217450" cy="251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015" y="938552"/>
            <a:ext cx="1516063" cy="61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3487" y="1373034"/>
            <a:ext cx="2526757" cy="80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0610" y="2085826"/>
            <a:ext cx="2196256" cy="367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5568" y="2085826"/>
            <a:ext cx="28575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63487" y="2085826"/>
            <a:ext cx="2571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3106" y="2453200"/>
            <a:ext cx="4095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30112" y="2526206"/>
            <a:ext cx="3333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60581" y="3266111"/>
            <a:ext cx="3767837" cy="507831"/>
          </a:xfrm>
          <a:prstGeom prst="rect">
            <a:avLst/>
          </a:prstGeom>
          <a:noFill/>
        </p:spPr>
        <p:txBody>
          <a:bodyPr wrap="square" rtlCol="0">
            <a:spAutoFit/>
          </a:bodyPr>
          <a:lstStyle/>
          <a:p>
            <a:r>
              <a:rPr lang="en-US" altLang="zh-CN" dirty="0" smtClean="0"/>
              <a:t>Case1:                        </a:t>
            </a:r>
            <a:r>
              <a:rPr lang="zh-CN" altLang="en-US" dirty="0" smtClean="0"/>
              <a:t>，此时从公司</a:t>
            </a:r>
            <a:r>
              <a:rPr lang="en-US" altLang="zh-CN" dirty="0" smtClean="0"/>
              <a:t>j</a:t>
            </a:r>
            <a:r>
              <a:rPr lang="zh-CN" altLang="en-US" dirty="0" smtClean="0"/>
              <a:t>获取的净效用为为：</a:t>
            </a:r>
            <a:r>
              <a:rPr lang="en-US" altLang="zh-CN" dirty="0" smtClean="0"/>
              <a:t> </a:t>
            </a:r>
            <a:endParaRPr lang="zh-CN" altLang="en-US" dirty="0"/>
          </a:p>
        </p:txBody>
      </p:sp>
      <p:pic>
        <p:nvPicPr>
          <p:cNvPr id="308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3387" y="3266111"/>
            <a:ext cx="800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0395" y="3739170"/>
            <a:ext cx="2362200" cy="131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4463903" y="3246915"/>
            <a:ext cx="3767837" cy="715581"/>
          </a:xfrm>
          <a:prstGeom prst="rect">
            <a:avLst/>
          </a:prstGeom>
          <a:noFill/>
        </p:spPr>
        <p:txBody>
          <a:bodyPr wrap="square" rtlCol="0">
            <a:spAutoFit/>
          </a:bodyPr>
          <a:lstStyle/>
          <a:p>
            <a:r>
              <a:rPr lang="en-US" altLang="zh-CN" dirty="0" smtClean="0"/>
              <a:t>Case2:                        </a:t>
            </a:r>
            <a:r>
              <a:rPr lang="zh-CN" altLang="en-US" dirty="0" smtClean="0"/>
              <a:t>，（不是所有用户都可以得到全部需求电力）此时从公司</a:t>
            </a:r>
            <a:r>
              <a:rPr lang="en-US" altLang="zh-CN" dirty="0" smtClean="0"/>
              <a:t>j</a:t>
            </a:r>
            <a:r>
              <a:rPr lang="zh-CN" altLang="en-US" dirty="0" smtClean="0"/>
              <a:t>获取的净效用为：</a:t>
            </a:r>
            <a:endParaRPr lang="en-US" altLang="zh-CN" dirty="0" smtClean="0"/>
          </a:p>
          <a:p>
            <a:r>
              <a:rPr lang="en-US" altLang="zh-CN" dirty="0" smtClean="0"/>
              <a:t> </a:t>
            </a:r>
            <a:endParaRPr lang="zh-CN" altLang="en-US" dirty="0"/>
          </a:p>
        </p:txBody>
      </p:sp>
      <p:pic>
        <p:nvPicPr>
          <p:cNvPr id="3084"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92074" y="3244702"/>
            <a:ext cx="634775" cy="275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5" name="Picture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19015" y="3725220"/>
            <a:ext cx="2815821" cy="109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6860299"/>
      </p:ext>
    </p:extLst>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3877985" cy="461665"/>
          </a:xfrm>
          <a:prstGeom prst="rect">
            <a:avLst/>
          </a:prstGeom>
          <a:noFill/>
        </p:spPr>
        <p:txBody>
          <a:bodyPr wrap="none" rtlCol="0">
            <a:spAutoFit/>
          </a:bodyPr>
          <a:lstStyle/>
          <a:p>
            <a:r>
              <a:rPr lang="zh-CN" altLang="en-US" sz="2400" b="1" dirty="0" smtClean="0">
                <a:solidFill>
                  <a:schemeClr val="accent1"/>
                </a:solidFill>
                <a:latin typeface="+mj-ea"/>
                <a:ea typeface="+mj-ea"/>
              </a:rPr>
              <a:t>进化博弈问题描述</a:t>
            </a:r>
            <a:r>
              <a:rPr lang="zh-CN" altLang="en-US" sz="1600" b="1" dirty="0" smtClean="0">
                <a:solidFill>
                  <a:srgbClr val="FF0000"/>
                </a:solidFill>
                <a:latin typeface="+mj-ea"/>
                <a:ea typeface="+mj-ea"/>
              </a:rPr>
              <a:t>之用户净效用</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sp>
        <p:nvSpPr>
          <p:cNvPr id="4" name="TextBox 3"/>
          <p:cNvSpPr txBox="1"/>
          <p:nvPr/>
        </p:nvSpPr>
        <p:spPr>
          <a:xfrm>
            <a:off x="360581" y="1090246"/>
            <a:ext cx="7904188" cy="1962076"/>
          </a:xfrm>
          <a:prstGeom prst="rect">
            <a:avLst/>
          </a:prstGeom>
          <a:noFill/>
        </p:spPr>
        <p:txBody>
          <a:bodyPr wrap="square" rtlCol="0">
            <a:spAutoFit/>
          </a:bodyPr>
          <a:lstStyle/>
          <a:p>
            <a:r>
              <a:rPr lang="zh-CN" altLang="en-US" dirty="0" smtClean="0"/>
              <a:t>在这里我们对上面得到的从公司</a:t>
            </a:r>
            <a:r>
              <a:rPr lang="en-US" altLang="zh-CN" dirty="0" smtClean="0"/>
              <a:t>j</a:t>
            </a:r>
            <a:r>
              <a:rPr lang="zh-CN" altLang="en-US" dirty="0" smtClean="0"/>
              <a:t>公司在</a:t>
            </a:r>
            <a:r>
              <a:rPr lang="en-US" altLang="zh-CN" dirty="0" smtClean="0"/>
              <a:t>h</a:t>
            </a:r>
            <a:r>
              <a:rPr lang="zh-CN" altLang="en-US" dirty="0" smtClean="0"/>
              <a:t>时刻获得的         作进一步的整理：</a:t>
            </a:r>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en-US" dirty="0" smtClean="0"/>
              <a:t>                                                                                                其中，</a:t>
            </a:r>
            <a:endParaRPr lang="en-US" altLang="zh-CN" dirty="0" smtClean="0"/>
          </a:p>
          <a:p>
            <a:endParaRPr lang="en-US" altLang="zh-CN" dirty="0" smtClean="0"/>
          </a:p>
          <a:p>
            <a:endParaRPr lang="en-US" altLang="zh-CN" dirty="0" smtClean="0"/>
          </a:p>
          <a:p>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2675" y="1003832"/>
            <a:ext cx="3524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6658" y="1495356"/>
            <a:ext cx="1304925"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6052" y="2559904"/>
            <a:ext cx="2564761" cy="492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3411" y="3206186"/>
            <a:ext cx="34385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0982919"/>
      </p:ext>
    </p:extLst>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5692969" cy="461665"/>
          </a:xfrm>
          <a:prstGeom prst="rect">
            <a:avLst/>
          </a:prstGeom>
          <a:noFill/>
        </p:spPr>
        <p:txBody>
          <a:bodyPr wrap="none" rtlCol="0">
            <a:spAutoFit/>
          </a:bodyPr>
          <a:lstStyle/>
          <a:p>
            <a:r>
              <a:rPr lang="zh-CN" altLang="en-US" sz="2400" b="1" dirty="0" smtClean="0">
                <a:solidFill>
                  <a:schemeClr val="accent1"/>
                </a:solidFill>
                <a:latin typeface="+mj-ea"/>
                <a:ea typeface="+mj-ea"/>
              </a:rPr>
              <a:t>设计复制动态（</a:t>
            </a:r>
            <a:r>
              <a:rPr lang="en-US" altLang="zh-CN" sz="2400" b="1" dirty="0" smtClean="0">
                <a:solidFill>
                  <a:schemeClr val="accent1"/>
                </a:solidFill>
                <a:latin typeface="+mj-ea"/>
                <a:ea typeface="+mj-ea"/>
              </a:rPr>
              <a:t>replicator dynamics</a:t>
            </a:r>
            <a:r>
              <a:rPr lang="zh-CN" altLang="en-US" sz="2400" b="1" dirty="0" smtClean="0">
                <a:solidFill>
                  <a:schemeClr val="accent1"/>
                </a:solidFill>
                <a:latin typeface="+mj-ea"/>
                <a:ea typeface="+mj-ea"/>
              </a:rPr>
              <a:t>）</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sp>
        <p:nvSpPr>
          <p:cNvPr id="2" name="TextBox 1"/>
          <p:cNvSpPr txBox="1"/>
          <p:nvPr/>
        </p:nvSpPr>
        <p:spPr>
          <a:xfrm>
            <a:off x="403311" y="1040414"/>
            <a:ext cx="8310218" cy="3477875"/>
          </a:xfrm>
          <a:prstGeom prst="rect">
            <a:avLst/>
          </a:prstGeom>
          <a:noFill/>
        </p:spPr>
        <p:txBody>
          <a:bodyPr wrap="square" rtlCol="0">
            <a:spAutoFit/>
          </a:bodyPr>
          <a:lstStyle/>
          <a:p>
            <a:r>
              <a:rPr lang="zh-CN" altLang="en-US" sz="2000" b="1" dirty="0" smtClean="0">
                <a:solidFill>
                  <a:srgbClr val="FF0000"/>
                </a:solidFill>
              </a:rPr>
              <a:t>进化博弈，顾名思义，存在着策略状态对于时间</a:t>
            </a:r>
            <a:r>
              <a:rPr lang="en-US" altLang="zh-CN" sz="2000" b="1" dirty="0" smtClean="0">
                <a:solidFill>
                  <a:srgbClr val="FF0000"/>
                </a:solidFill>
              </a:rPr>
              <a:t>t</a:t>
            </a:r>
            <a:r>
              <a:rPr lang="zh-CN" altLang="en-US" sz="2000" b="1" dirty="0" smtClean="0">
                <a:solidFill>
                  <a:srgbClr val="FF0000"/>
                </a:solidFill>
              </a:rPr>
              <a:t>的调整，</a:t>
            </a:r>
            <a:r>
              <a:rPr lang="zh-CN" altLang="en-US" sz="2000" b="1" dirty="0" smtClean="0"/>
              <a:t>这个变化的过程，称为复制动态。</a:t>
            </a:r>
            <a:endParaRPr lang="en-US" altLang="zh-CN" sz="2000" b="1" dirty="0" smtClean="0"/>
          </a:p>
          <a:p>
            <a:endParaRPr lang="en-US" altLang="zh-CN" sz="2000" b="1" dirty="0" smtClean="0"/>
          </a:p>
          <a:p>
            <a:r>
              <a:rPr lang="zh-CN" altLang="en-US" sz="2000" b="1" dirty="0" smtClean="0"/>
              <a:t>在我们这里                                         为一个状态</a:t>
            </a:r>
            <a:endParaRPr lang="en-US" altLang="zh-CN" sz="2000" b="1" dirty="0"/>
          </a:p>
          <a:p>
            <a:r>
              <a:rPr lang="zh-CN" altLang="en-US" sz="2000" b="1" dirty="0" smtClean="0"/>
              <a:t>我们的策略按如下的规律进行变化（</a:t>
            </a:r>
            <a:r>
              <a:rPr lang="zh-CN" altLang="en-US" sz="2000" b="1" dirty="0"/>
              <a:t>即</a:t>
            </a:r>
            <a:r>
              <a:rPr lang="zh-CN" altLang="en-US" sz="2000" b="1" dirty="0" smtClean="0"/>
              <a:t>为进化博弈中的复制动态方程）：</a:t>
            </a:r>
            <a:endParaRPr lang="en-US" altLang="zh-CN" sz="2000" b="1" dirty="0" smtClean="0"/>
          </a:p>
          <a:p>
            <a:endParaRPr lang="en-US" altLang="zh-CN" sz="2000" b="1" dirty="0" smtClean="0"/>
          </a:p>
          <a:p>
            <a:endParaRPr lang="en-US" altLang="zh-CN" sz="2000" b="1" dirty="0"/>
          </a:p>
          <a:p>
            <a:endParaRPr lang="en-US" altLang="zh-CN" sz="2000" b="1" dirty="0" smtClean="0"/>
          </a:p>
          <a:p>
            <a:endParaRPr lang="en-US" altLang="zh-CN" sz="2000" b="1" dirty="0"/>
          </a:p>
          <a:p>
            <a:r>
              <a:rPr lang="zh-CN" altLang="en-US" sz="2000" b="1" dirty="0" smtClean="0"/>
              <a:t>其中：     代表平均净效用，亦即</a:t>
            </a:r>
            <a:endParaRPr lang="en-US" altLang="zh-CN" sz="2000" b="1" dirty="0" smtClean="0"/>
          </a:p>
          <a:p>
            <a:endParaRPr lang="zh-CN" altLang="en-US" sz="2000" b="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2415" y="2664508"/>
            <a:ext cx="25622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6183" y="4102831"/>
            <a:ext cx="479107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4169" y="3861710"/>
            <a:ext cx="33337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9949" y="1967544"/>
            <a:ext cx="2147056" cy="323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8899753"/>
      </p:ext>
    </p:extLst>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71884" y="150124"/>
            <a:ext cx="6308522" cy="461665"/>
          </a:xfrm>
          <a:prstGeom prst="rect">
            <a:avLst/>
          </a:prstGeom>
          <a:noFill/>
        </p:spPr>
        <p:txBody>
          <a:bodyPr wrap="none" rtlCol="0">
            <a:spAutoFit/>
          </a:bodyPr>
          <a:lstStyle/>
          <a:p>
            <a:r>
              <a:rPr lang="zh-CN" altLang="en-US" sz="2400" b="1" dirty="0" smtClean="0">
                <a:solidFill>
                  <a:schemeClr val="accent1"/>
                </a:solidFill>
                <a:latin typeface="+mj-ea"/>
                <a:ea typeface="+mj-ea"/>
              </a:rPr>
              <a:t>设计复制动态方法（</a:t>
            </a:r>
            <a:r>
              <a:rPr lang="en-US" altLang="zh-CN" sz="2400" b="1" dirty="0" smtClean="0">
                <a:solidFill>
                  <a:schemeClr val="accent1"/>
                </a:solidFill>
                <a:latin typeface="+mj-ea"/>
                <a:ea typeface="+mj-ea"/>
              </a:rPr>
              <a:t>replicator dynamics</a:t>
            </a:r>
            <a:r>
              <a:rPr lang="zh-CN" altLang="en-US" sz="2400" b="1" dirty="0" smtClean="0">
                <a:solidFill>
                  <a:schemeClr val="accent1"/>
                </a:solidFill>
                <a:latin typeface="+mj-ea"/>
                <a:ea typeface="+mj-ea"/>
              </a:rPr>
              <a:t>）</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sp>
        <p:nvSpPr>
          <p:cNvPr id="2" name="TextBox 1"/>
          <p:cNvSpPr txBox="1"/>
          <p:nvPr/>
        </p:nvSpPr>
        <p:spPr>
          <a:xfrm>
            <a:off x="403311" y="1040414"/>
            <a:ext cx="8310218" cy="4401205"/>
          </a:xfrm>
          <a:prstGeom prst="rect">
            <a:avLst/>
          </a:prstGeom>
          <a:noFill/>
        </p:spPr>
        <p:txBody>
          <a:bodyPr wrap="square" rtlCol="0">
            <a:spAutoFit/>
          </a:bodyPr>
          <a:lstStyle/>
          <a:p>
            <a:r>
              <a:rPr lang="zh-CN" altLang="en-US" sz="2000" b="1" dirty="0" smtClean="0"/>
              <a:t>我们知道，因为群体必须选择一家公司进行买电，因此群体选择每一家公司的概率应该加和为</a:t>
            </a:r>
            <a:r>
              <a:rPr lang="en-US" altLang="zh-CN" sz="2000" b="1" dirty="0" smtClean="0"/>
              <a:t>1</a:t>
            </a:r>
            <a:r>
              <a:rPr lang="zh-CN" altLang="en-US" sz="2000" b="1" dirty="0" smtClean="0"/>
              <a:t>，即</a:t>
            </a:r>
            <a:endParaRPr lang="en-US" altLang="zh-CN" sz="2000" b="1" dirty="0" smtClean="0"/>
          </a:p>
          <a:p>
            <a:endParaRPr lang="en-US" altLang="zh-CN" sz="2000" b="1" dirty="0"/>
          </a:p>
          <a:p>
            <a:endParaRPr lang="en-US" altLang="zh-CN" sz="2000" b="1" dirty="0" smtClean="0"/>
          </a:p>
          <a:p>
            <a:r>
              <a:rPr lang="zh-CN" altLang="en-US" sz="2000" b="1" dirty="0" smtClean="0"/>
              <a:t>那么，经过我们复制动态的变换，我们上述条件是否会不满足呢？</a:t>
            </a:r>
            <a:endParaRPr lang="en-US" altLang="zh-CN" sz="2000" b="1" dirty="0" smtClean="0"/>
          </a:p>
          <a:p>
            <a:endParaRPr lang="en-US" altLang="zh-CN" sz="2000" b="1" dirty="0"/>
          </a:p>
          <a:p>
            <a:endParaRPr lang="en-US" altLang="zh-CN" sz="2000" b="1" dirty="0" smtClean="0"/>
          </a:p>
          <a:p>
            <a:endParaRPr lang="en-US" altLang="zh-CN" sz="2000" b="1" dirty="0" smtClean="0"/>
          </a:p>
          <a:p>
            <a:endParaRPr lang="en-US" altLang="zh-CN" sz="2000" b="1" dirty="0" smtClean="0"/>
          </a:p>
          <a:p>
            <a:endParaRPr lang="en-US" altLang="zh-CN" sz="2000" b="1" dirty="0"/>
          </a:p>
          <a:p>
            <a:endParaRPr lang="en-US" altLang="zh-CN" sz="2000" b="1" dirty="0" smtClean="0"/>
          </a:p>
          <a:p>
            <a:endParaRPr lang="en-US" altLang="zh-CN" sz="2000" b="1" dirty="0" smtClean="0"/>
          </a:p>
          <a:p>
            <a:r>
              <a:rPr lang="zh-CN" altLang="en-US" sz="2000" b="1" dirty="0" smtClean="0"/>
              <a:t>由上可知                                      在我们策略的进化中是一直满足的</a:t>
            </a:r>
            <a:endParaRPr lang="en-US" altLang="zh-CN" sz="2000" b="1" dirty="0"/>
          </a:p>
          <a:p>
            <a:endParaRPr lang="zh-CN" altLang="en-US" sz="20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8396" y="1750255"/>
            <a:ext cx="1962947" cy="493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135" y="2774462"/>
            <a:ext cx="3171825"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131" y="3042287"/>
            <a:ext cx="2581275"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5793" y="3863193"/>
            <a:ext cx="1323975"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7162" y="4592661"/>
            <a:ext cx="1962947" cy="493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418167"/>
      </p:ext>
    </p:extLst>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62451" y="150123"/>
            <a:ext cx="2339102" cy="461665"/>
          </a:xfrm>
          <a:prstGeom prst="rect">
            <a:avLst/>
          </a:prstGeom>
          <a:noFill/>
        </p:spPr>
        <p:txBody>
          <a:bodyPr wrap="none" rtlCol="0">
            <a:spAutoFit/>
          </a:bodyPr>
          <a:lstStyle/>
          <a:p>
            <a:r>
              <a:rPr lang="zh-CN" altLang="en-US" sz="2400" b="1" dirty="0" smtClean="0">
                <a:solidFill>
                  <a:schemeClr val="accent1"/>
                </a:solidFill>
                <a:latin typeface="+mj-ea"/>
                <a:ea typeface="+mj-ea"/>
              </a:rPr>
              <a:t>进化博弈论均衡</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2412" y="570735"/>
            <a:ext cx="25622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603787" y="739687"/>
            <a:ext cx="984739" cy="6546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87597" y="1458382"/>
            <a:ext cx="8183608" cy="3624069"/>
          </a:xfrm>
          <a:prstGeom prst="rect">
            <a:avLst/>
          </a:prstGeom>
          <a:noFill/>
        </p:spPr>
        <p:txBody>
          <a:bodyPr wrap="square" rtlCol="0">
            <a:spAutoFit/>
          </a:bodyPr>
          <a:lstStyle/>
          <a:p>
            <a:pPr algn="ctr">
              <a:lnSpc>
                <a:spcPct val="150000"/>
              </a:lnSpc>
            </a:pPr>
            <a:r>
              <a:rPr lang="zh-CN" altLang="en-US" sz="1600" dirty="0" smtClean="0"/>
              <a:t>可以看出       不再改变时，红色方框内的数值必为</a:t>
            </a:r>
            <a:r>
              <a:rPr lang="en-US" altLang="zh-CN" sz="1600" dirty="0" smtClean="0"/>
              <a:t>0</a:t>
            </a:r>
            <a:r>
              <a:rPr lang="zh-CN" altLang="en-US" sz="1600" dirty="0" smtClean="0"/>
              <a:t>，</a:t>
            </a:r>
            <a:endParaRPr lang="en-US" altLang="zh-CN" sz="1600" dirty="0" smtClean="0"/>
          </a:p>
          <a:p>
            <a:pPr algn="ctr">
              <a:lnSpc>
                <a:spcPct val="150000"/>
              </a:lnSpc>
            </a:pPr>
            <a:r>
              <a:rPr lang="zh-CN" altLang="en-US" sz="1600" dirty="0" smtClean="0"/>
              <a:t>若达到均衡时，则对任意的</a:t>
            </a:r>
            <a:r>
              <a:rPr lang="en-US" altLang="zh-CN" sz="1600" dirty="0" smtClean="0"/>
              <a:t>j,        </a:t>
            </a:r>
            <a:r>
              <a:rPr lang="zh-CN" altLang="en-US" sz="1600" dirty="0" smtClean="0"/>
              <a:t>都不再改变</a:t>
            </a:r>
            <a:r>
              <a:rPr lang="en-US" altLang="zh-CN" sz="1600" dirty="0" smtClean="0"/>
              <a:t> </a:t>
            </a:r>
            <a:r>
              <a:rPr lang="zh-CN" altLang="en-US" sz="1600" dirty="0" smtClean="0"/>
              <a:t>，则：</a:t>
            </a:r>
            <a:r>
              <a:rPr lang="en-US" altLang="zh-CN" sz="1600" dirty="0" smtClean="0"/>
              <a:t>        </a:t>
            </a:r>
            <a:endParaRPr lang="en-US" altLang="zh-CN" sz="1600" dirty="0"/>
          </a:p>
          <a:p>
            <a:pPr algn="ctr">
              <a:lnSpc>
                <a:spcPct val="150000"/>
              </a:lnSpc>
            </a:pPr>
            <a:endParaRPr lang="en-US" altLang="zh-CN" sz="1600" dirty="0"/>
          </a:p>
          <a:p>
            <a:pPr algn="ctr">
              <a:lnSpc>
                <a:spcPct val="150000"/>
              </a:lnSpc>
            </a:pPr>
            <a:r>
              <a:rPr lang="zh-CN" altLang="en-US" sz="1600" dirty="0" smtClean="0"/>
              <a:t>下面我们用李雅普诺夫的方法来证明复制动态收敛性</a:t>
            </a:r>
            <a:endParaRPr lang="en-US" altLang="zh-CN" sz="1600" dirty="0" smtClean="0"/>
          </a:p>
          <a:p>
            <a:pPr algn="ctr">
              <a:lnSpc>
                <a:spcPct val="150000"/>
              </a:lnSpc>
            </a:pPr>
            <a:r>
              <a:rPr lang="zh-CN" altLang="en-US" sz="1600" dirty="0" smtClean="0"/>
              <a:t>我们引入如下的引理：</a:t>
            </a:r>
            <a:endParaRPr lang="en-US" altLang="zh-CN" sz="1600" dirty="0" smtClean="0"/>
          </a:p>
          <a:p>
            <a:pPr>
              <a:lnSpc>
                <a:spcPct val="150000"/>
              </a:lnSpc>
            </a:pPr>
            <a:r>
              <a:rPr lang="zh-CN" altLang="en-US" sz="1600" dirty="0" smtClean="0"/>
              <a:t>                       引理</a:t>
            </a:r>
            <a:r>
              <a:rPr lang="en-US" altLang="zh-CN" sz="1600" dirty="0" smtClean="0"/>
              <a:t>2</a:t>
            </a:r>
            <a:r>
              <a:rPr lang="zh-CN" altLang="en-US" sz="1600" dirty="0" smtClean="0"/>
              <a:t>：假设</a:t>
            </a:r>
            <a:r>
              <a:rPr lang="en-US" altLang="zh-CN" sz="1600" dirty="0" smtClean="0"/>
              <a:t>V</a:t>
            </a:r>
            <a:r>
              <a:rPr lang="zh-CN" altLang="en-US" sz="1600" dirty="0" smtClean="0"/>
              <a:t>是状态</a:t>
            </a:r>
            <a:r>
              <a:rPr lang="en-US" altLang="zh-CN" sz="1600" dirty="0" smtClean="0"/>
              <a:t>x</a:t>
            </a:r>
            <a:r>
              <a:rPr lang="zh-CN" altLang="en-US" sz="1600" dirty="0" smtClean="0"/>
              <a:t>的具有连续一阶导的标量函数，且满足：</a:t>
            </a:r>
            <a:endParaRPr lang="en-US" altLang="zh-CN" sz="1600" dirty="0" smtClean="0"/>
          </a:p>
          <a:p>
            <a:pPr algn="ctr">
              <a:lnSpc>
                <a:spcPct val="150000"/>
              </a:lnSpc>
            </a:pPr>
            <a:r>
              <a:rPr lang="en-US" altLang="zh-CN" sz="1600" dirty="0" smtClean="0"/>
              <a:t>     </a:t>
            </a:r>
            <a:r>
              <a:rPr lang="zh-CN" altLang="en-US" sz="1600" dirty="0" smtClean="0"/>
              <a:t>正定；           负定（注意</a:t>
            </a:r>
            <a:r>
              <a:rPr lang="en-US" altLang="zh-CN" sz="1600" dirty="0" smtClean="0"/>
              <a:t>V</a:t>
            </a:r>
            <a:r>
              <a:rPr lang="zh-CN" altLang="en-US" sz="1600" dirty="0" smtClean="0"/>
              <a:t>上有一小点，代表该函数对时间的一阶导）；</a:t>
            </a:r>
            <a:endParaRPr lang="en-US" altLang="zh-CN" sz="1600" dirty="0" smtClean="0"/>
          </a:p>
          <a:p>
            <a:pPr>
              <a:lnSpc>
                <a:spcPct val="150000"/>
              </a:lnSpc>
            </a:pPr>
            <a:r>
              <a:rPr lang="en-US" altLang="zh-CN" sz="1600" dirty="0"/>
              <a:t> </a:t>
            </a:r>
            <a:r>
              <a:rPr lang="en-US" altLang="zh-CN" sz="1600" dirty="0" smtClean="0"/>
              <a:t>                                      </a:t>
            </a:r>
          </a:p>
          <a:p>
            <a:pPr algn="ctr">
              <a:lnSpc>
                <a:spcPct val="150000"/>
              </a:lnSpc>
            </a:pPr>
            <a:r>
              <a:rPr lang="zh-CN" altLang="en-US" sz="1600" dirty="0" smtClean="0"/>
              <a:t>则</a:t>
            </a:r>
            <a:r>
              <a:rPr lang="en-US" altLang="zh-CN" sz="1600" dirty="0" smtClean="0"/>
              <a:t>V</a:t>
            </a:r>
            <a:r>
              <a:rPr lang="zh-CN" altLang="en-US" sz="1600" dirty="0" smtClean="0"/>
              <a:t>函数原点处的均衡是全局渐进稳定的</a:t>
            </a:r>
            <a:endParaRPr lang="en-US" altLang="zh-CN" sz="1600" dirty="0" smtClean="0"/>
          </a:p>
          <a:p>
            <a:endParaRPr lang="zh-CN" alt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2413" y="1524337"/>
            <a:ext cx="34290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3863" y="2223506"/>
            <a:ext cx="23336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0220" y="1832981"/>
            <a:ext cx="34290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555" y="3780326"/>
            <a:ext cx="6381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060" y="3739170"/>
            <a:ext cx="600075"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9202" y="4069852"/>
            <a:ext cx="27432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9947627"/>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62451" y="150123"/>
            <a:ext cx="2646878" cy="461665"/>
          </a:xfrm>
          <a:prstGeom prst="rect">
            <a:avLst/>
          </a:prstGeom>
          <a:noFill/>
        </p:spPr>
        <p:txBody>
          <a:bodyPr wrap="none" rtlCol="0">
            <a:spAutoFit/>
          </a:bodyPr>
          <a:lstStyle/>
          <a:p>
            <a:r>
              <a:rPr lang="zh-CN" altLang="en-US" sz="2400" b="1" dirty="0" smtClean="0">
                <a:solidFill>
                  <a:schemeClr val="accent1"/>
                </a:solidFill>
                <a:latin typeface="+mj-ea"/>
                <a:ea typeface="+mj-ea"/>
              </a:rPr>
              <a:t>复制动态的收敛性</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sp>
        <p:nvSpPr>
          <p:cNvPr id="2" name="TextBox 1"/>
          <p:cNvSpPr txBox="1"/>
          <p:nvPr/>
        </p:nvSpPr>
        <p:spPr>
          <a:xfrm>
            <a:off x="737594" y="933994"/>
            <a:ext cx="5946371" cy="1815882"/>
          </a:xfrm>
          <a:prstGeom prst="rect">
            <a:avLst/>
          </a:prstGeom>
          <a:noFill/>
        </p:spPr>
        <p:txBody>
          <a:bodyPr wrap="square" rtlCol="0">
            <a:spAutoFit/>
          </a:bodyPr>
          <a:lstStyle/>
          <a:p>
            <a:r>
              <a:rPr lang="zh-CN" altLang="en-US" sz="1600" b="1" dirty="0" smtClean="0"/>
              <a:t>在这里我们将证明复制动态将收敛于进化博弈均衡解：</a:t>
            </a:r>
            <a:endParaRPr lang="en-US" altLang="zh-CN" sz="1600" b="1" dirty="0" smtClean="0"/>
          </a:p>
          <a:p>
            <a:r>
              <a:rPr lang="zh-CN" altLang="en-US" sz="1600" b="1" dirty="0" smtClean="0"/>
              <a:t>证明：</a:t>
            </a:r>
            <a:endParaRPr lang="en-US" altLang="zh-CN" sz="1600" b="1" dirty="0" smtClean="0"/>
          </a:p>
          <a:p>
            <a:r>
              <a:rPr lang="en-US" altLang="zh-CN" sz="1600" b="1" dirty="0"/>
              <a:t> </a:t>
            </a:r>
            <a:r>
              <a:rPr lang="en-US" altLang="zh-CN" sz="1600" b="1" dirty="0" smtClean="0"/>
              <a:t>          </a:t>
            </a:r>
            <a:r>
              <a:rPr lang="zh-CN" altLang="en-US" sz="1600" b="1" dirty="0" smtClean="0"/>
              <a:t>定义误差项函数                                      和李雅普诺夫函数</a:t>
            </a:r>
            <a:endParaRPr lang="en-US" altLang="zh-CN" sz="1600" b="1" dirty="0" smtClean="0"/>
          </a:p>
          <a:p>
            <a:r>
              <a:rPr lang="en-US" altLang="zh-CN" sz="1600" b="1" dirty="0"/>
              <a:t> </a:t>
            </a:r>
            <a:r>
              <a:rPr lang="en-US" altLang="zh-CN" sz="1600" b="1" dirty="0" smtClean="0"/>
              <a:t>          </a:t>
            </a:r>
          </a:p>
          <a:p>
            <a:r>
              <a:rPr lang="en-US" altLang="zh-CN" sz="1600" b="1" dirty="0"/>
              <a:t> </a:t>
            </a:r>
            <a:r>
              <a:rPr lang="en-US" altLang="zh-CN" sz="1600" b="1" dirty="0" smtClean="0"/>
              <a:t>          </a:t>
            </a:r>
            <a:r>
              <a:rPr lang="zh-CN" altLang="en-US" sz="1600" b="1" dirty="0" smtClean="0"/>
              <a:t>因为                           ，所以李雅普诺夫函数正定</a:t>
            </a:r>
            <a:endParaRPr lang="en-US" altLang="zh-CN" sz="1600" b="1" dirty="0" smtClean="0"/>
          </a:p>
          <a:p>
            <a:r>
              <a:rPr lang="en-US" altLang="zh-CN" sz="1600" b="1" dirty="0"/>
              <a:t> </a:t>
            </a:r>
            <a:r>
              <a:rPr lang="en-US" altLang="zh-CN" sz="1600" b="1" dirty="0" smtClean="0"/>
              <a:t>          </a:t>
            </a:r>
          </a:p>
          <a:p>
            <a:r>
              <a:rPr lang="zh-CN" altLang="en-US" sz="1600" b="1" dirty="0" smtClean="0"/>
              <a:t>                        的时间导数为：</a:t>
            </a:r>
            <a:endParaRPr lang="zh-CN" altLang="en-US" sz="16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8322" y="1368744"/>
            <a:ext cx="1543050"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0431" y="1416369"/>
            <a:ext cx="227647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5798" y="1914533"/>
            <a:ext cx="11525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7981" y="2395537"/>
            <a:ext cx="619125"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798" y="2747963"/>
            <a:ext cx="5086350" cy="211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a:xfrm>
            <a:off x="3218409" y="4064184"/>
            <a:ext cx="984739" cy="6546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624843" y="3919896"/>
            <a:ext cx="1488574" cy="94324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2795996"/>
      </p:ext>
    </p:extLst>
  </p:cSld>
  <p:clrMapOvr>
    <a:masterClrMapping/>
  </p:clrMapOvr>
  <p:transition spd="slow">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62451" y="150123"/>
            <a:ext cx="2646878" cy="461665"/>
          </a:xfrm>
          <a:prstGeom prst="rect">
            <a:avLst/>
          </a:prstGeom>
          <a:noFill/>
        </p:spPr>
        <p:txBody>
          <a:bodyPr wrap="none" rtlCol="0">
            <a:spAutoFit/>
          </a:bodyPr>
          <a:lstStyle/>
          <a:p>
            <a:r>
              <a:rPr lang="zh-CN" altLang="en-US" sz="2400" b="1" dirty="0" smtClean="0">
                <a:solidFill>
                  <a:schemeClr val="accent1"/>
                </a:solidFill>
                <a:latin typeface="+mj-ea"/>
                <a:ea typeface="+mj-ea"/>
              </a:rPr>
              <a:t>复制动态的收敛性</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sp>
        <p:nvSpPr>
          <p:cNvPr id="2" name="TextBox 1"/>
          <p:cNvSpPr txBox="1"/>
          <p:nvPr/>
        </p:nvSpPr>
        <p:spPr>
          <a:xfrm>
            <a:off x="737594" y="933994"/>
            <a:ext cx="8210463" cy="4278094"/>
          </a:xfrm>
          <a:prstGeom prst="rect">
            <a:avLst/>
          </a:prstGeom>
          <a:noFill/>
        </p:spPr>
        <p:txBody>
          <a:bodyPr wrap="square" rtlCol="0">
            <a:spAutoFit/>
          </a:bodyPr>
          <a:lstStyle/>
          <a:p>
            <a:r>
              <a:rPr lang="zh-CN" altLang="en-US" sz="1600" b="1" dirty="0" smtClean="0"/>
              <a:t>续上页证明：</a:t>
            </a:r>
            <a:endParaRPr lang="en-US" altLang="zh-CN" sz="1600" b="1" dirty="0" smtClean="0"/>
          </a:p>
          <a:p>
            <a:r>
              <a:rPr lang="en-US" altLang="zh-CN" sz="1600" b="1" dirty="0" smtClean="0"/>
              <a:t>           </a:t>
            </a:r>
            <a:r>
              <a:rPr lang="zh-CN" altLang="en-US" sz="1600" b="1" dirty="0" smtClean="0"/>
              <a:t>注意到，</a:t>
            </a:r>
            <a:r>
              <a:rPr lang="en-US" altLang="zh-CN" sz="1600" b="1" dirty="0" smtClean="0"/>
              <a:t>       </a:t>
            </a:r>
            <a:r>
              <a:rPr lang="zh-CN" altLang="en-US" sz="1600" b="1" dirty="0" smtClean="0"/>
              <a:t>是</a:t>
            </a:r>
            <a:r>
              <a:rPr lang="en-US" altLang="zh-CN" sz="1600" b="1" dirty="0" smtClean="0"/>
              <a:t>         </a:t>
            </a:r>
            <a:r>
              <a:rPr lang="zh-CN" altLang="en-US" sz="1600" b="1" dirty="0" smtClean="0"/>
              <a:t>的非增函数</a:t>
            </a:r>
            <a:endParaRPr lang="en-US" altLang="zh-CN" sz="1600" b="1" dirty="0" smtClean="0"/>
          </a:p>
          <a:p>
            <a:r>
              <a:rPr lang="en-US" altLang="zh-CN" sz="1600" b="1" dirty="0" smtClean="0"/>
              <a:t>           </a:t>
            </a:r>
          </a:p>
          <a:p>
            <a:r>
              <a:rPr lang="en-US" altLang="zh-CN" sz="1600" b="1" dirty="0"/>
              <a:t> </a:t>
            </a:r>
            <a:r>
              <a:rPr lang="en-US" altLang="zh-CN" sz="1600" b="1" dirty="0" smtClean="0"/>
              <a:t>          </a:t>
            </a:r>
            <a:r>
              <a:rPr lang="zh-CN" altLang="en-US" sz="1600" b="1" dirty="0" smtClean="0"/>
              <a:t>取                                                                                          </a:t>
            </a:r>
            <a:endParaRPr lang="en-US" altLang="zh-CN" sz="1600" b="1" dirty="0" smtClean="0"/>
          </a:p>
          <a:p>
            <a:endParaRPr lang="en-US" altLang="zh-CN" sz="1600" b="1" dirty="0"/>
          </a:p>
          <a:p>
            <a:r>
              <a:rPr lang="zh-CN" altLang="en-US" sz="1600" b="1" dirty="0" smtClean="0"/>
              <a:t>           即        为                                               最大值</a:t>
            </a:r>
            <a:endParaRPr lang="en-US" altLang="zh-CN" sz="1600" b="1" dirty="0" smtClean="0"/>
          </a:p>
          <a:p>
            <a:endParaRPr lang="en-US" altLang="zh-CN" sz="1600" b="1" dirty="0"/>
          </a:p>
          <a:p>
            <a:r>
              <a:rPr lang="en-US" altLang="zh-CN" sz="1600" b="1" dirty="0" smtClean="0"/>
              <a:t>           </a:t>
            </a:r>
            <a:r>
              <a:rPr lang="zh-CN" altLang="en-US" sz="1600" b="1" dirty="0" smtClean="0"/>
              <a:t>则我们有：</a:t>
            </a:r>
            <a:endParaRPr lang="en-US" altLang="zh-CN" sz="1600" b="1" dirty="0" smtClean="0"/>
          </a:p>
          <a:p>
            <a:endParaRPr lang="en-US" altLang="zh-CN" sz="1600" b="1" dirty="0"/>
          </a:p>
          <a:p>
            <a:endParaRPr lang="en-US" altLang="zh-CN" sz="1600" b="1" dirty="0" smtClean="0"/>
          </a:p>
          <a:p>
            <a:endParaRPr lang="en-US" altLang="zh-CN" sz="1600" b="1" dirty="0"/>
          </a:p>
          <a:p>
            <a:r>
              <a:rPr lang="en-US" altLang="zh-CN" sz="1600" b="1" dirty="0" smtClean="0"/>
              <a:t>          </a:t>
            </a:r>
            <a:r>
              <a:rPr lang="zh-CN" altLang="en-US" sz="1600" b="1" dirty="0" smtClean="0"/>
              <a:t>则此时</a:t>
            </a:r>
            <a:r>
              <a:rPr lang="en-US" altLang="zh-CN" sz="1600" b="1" dirty="0" smtClean="0"/>
              <a:t>   </a:t>
            </a:r>
            <a:r>
              <a:rPr lang="zh-CN" altLang="en-US" sz="1600" b="1" dirty="0" smtClean="0"/>
              <a:t>                                                             </a:t>
            </a:r>
            <a:endParaRPr lang="en-US" altLang="zh-CN" sz="1600" b="1" dirty="0" smtClean="0"/>
          </a:p>
          <a:p>
            <a:r>
              <a:rPr lang="zh-CN" altLang="en-US" sz="1600" b="1" dirty="0" smtClean="0"/>
              <a:t>                       </a:t>
            </a:r>
            <a:endParaRPr lang="en-US" altLang="zh-CN" sz="1600" b="1" dirty="0" smtClean="0"/>
          </a:p>
          <a:p>
            <a:r>
              <a:rPr lang="en-US" altLang="zh-CN" sz="1600" b="1" dirty="0" smtClean="0"/>
              <a:t>          </a:t>
            </a:r>
            <a:r>
              <a:rPr lang="zh-CN" altLang="en-US" sz="1600" b="1" dirty="0" smtClean="0"/>
              <a:t>则此时群体选择净效用最大的公司可以收敛于均衡解</a:t>
            </a:r>
            <a:endParaRPr lang="en-US" altLang="zh-CN" sz="1600" b="1" dirty="0" smtClean="0"/>
          </a:p>
          <a:p>
            <a:endParaRPr lang="en-US" altLang="zh-CN" sz="1600" b="1" dirty="0"/>
          </a:p>
          <a:p>
            <a:r>
              <a:rPr lang="en-US" altLang="zh-CN" sz="1600" b="1" dirty="0" smtClean="0"/>
              <a:t>          </a:t>
            </a:r>
            <a:r>
              <a:rPr lang="zh-CN" altLang="en-US" sz="1600" b="1" dirty="0" smtClean="0"/>
              <a:t>同理，群体选择其他公司也可以收敛于均衡解，（事实上我们可以通过剔除目前净效用最大的公司重复这个过程）因此动态系统是稳定的</a:t>
            </a:r>
            <a:endParaRPr lang="zh-CN" altLang="en-US" sz="16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3824" y="1104831"/>
            <a:ext cx="3524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9722" y="1126670"/>
            <a:ext cx="3143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6118" y="1691880"/>
            <a:ext cx="5619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8093" y="1691880"/>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4673" y="2190157"/>
            <a:ext cx="3048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58093" y="2151208"/>
            <a:ext cx="19812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04429" y="2652713"/>
            <a:ext cx="11049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0036" y="2975067"/>
            <a:ext cx="520065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43444" y="3629816"/>
            <a:ext cx="120015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4005914"/>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49081" y="575454"/>
            <a:ext cx="3645839" cy="951688"/>
          </a:xfrm>
          <a:prstGeom prst="rect">
            <a:avLst/>
          </a:prstGeom>
          <a:noFill/>
          <a:ln w="57150">
            <a:solidFill>
              <a:schemeClr val="bg1"/>
            </a:solid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044338" y="702697"/>
            <a:ext cx="3055324" cy="707886"/>
          </a:xfrm>
          <a:prstGeom prst="rect">
            <a:avLst/>
          </a:prstGeom>
          <a:noFill/>
        </p:spPr>
        <p:txBody>
          <a:bodyPr wrap="none" rtlCol="0">
            <a:spAutoFit/>
          </a:bodyPr>
          <a:lstStyle/>
          <a:p>
            <a:pPr algn="ctr"/>
            <a:r>
              <a:rPr lang="en-US" altLang="zh-CN" sz="4000" b="1">
                <a:solidFill>
                  <a:schemeClr val="bg1"/>
                </a:solidFill>
                <a:effectLst>
                  <a:outerShdw blurRad="50800" dist="38100" dir="5400000" algn="t" rotWithShape="0">
                    <a:prstClr val="black">
                      <a:alpha val="40000"/>
                    </a:prstClr>
                  </a:outerShdw>
                </a:effectLst>
                <a:latin typeface="+mj-ea"/>
                <a:ea typeface="+mj-ea"/>
              </a:rPr>
              <a:t>CONTENTS</a:t>
            </a:r>
            <a:endParaRPr lang="zh-CN" altLang="en-US" sz="4000" b="1">
              <a:solidFill>
                <a:schemeClr val="bg1"/>
              </a:solidFill>
              <a:effectLst>
                <a:outerShdw blurRad="50800" dist="38100" dir="5400000" algn="t" rotWithShape="0">
                  <a:prstClr val="black">
                    <a:alpha val="40000"/>
                  </a:prstClr>
                </a:outerShdw>
              </a:effectLst>
              <a:latin typeface="+mj-ea"/>
              <a:ea typeface="+mj-ea"/>
            </a:endParaRPr>
          </a:p>
        </p:txBody>
      </p:sp>
      <p:sp>
        <p:nvSpPr>
          <p:cNvPr id="7" name="矩形 6"/>
          <p:cNvSpPr/>
          <p:nvPr/>
        </p:nvSpPr>
        <p:spPr>
          <a:xfrm>
            <a:off x="205488" y="2267733"/>
            <a:ext cx="644192" cy="64419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文本框 8"/>
          <p:cNvSpPr txBox="1"/>
          <p:nvPr/>
        </p:nvSpPr>
        <p:spPr>
          <a:xfrm>
            <a:off x="849679" y="2441772"/>
            <a:ext cx="2073645" cy="369332"/>
          </a:xfrm>
          <a:prstGeom prst="rect">
            <a:avLst/>
          </a:prstGeom>
          <a:noFill/>
        </p:spPr>
        <p:txBody>
          <a:bodyPr wrap="none" rtlCol="0">
            <a:spAutoFit/>
          </a:bodyPr>
          <a:lstStyle/>
          <a:p>
            <a:r>
              <a:rPr lang="en-US" altLang="zh-CN" sz="1800" b="1" dirty="0">
                <a:solidFill>
                  <a:schemeClr val="accent1"/>
                </a:solidFill>
                <a:latin typeface="+mj-ea"/>
                <a:ea typeface="+mj-ea"/>
              </a:rPr>
              <a:t>INTRODUCTION</a:t>
            </a:r>
            <a:endParaRPr lang="zh-CN" altLang="en-US" sz="1800" b="1" dirty="0">
              <a:solidFill>
                <a:schemeClr val="accent1"/>
              </a:solidFill>
              <a:latin typeface="+mj-ea"/>
              <a:ea typeface="+mj-ea"/>
            </a:endParaRPr>
          </a:p>
        </p:txBody>
      </p:sp>
      <p:sp>
        <p:nvSpPr>
          <p:cNvPr id="10" name="矩形 9"/>
          <p:cNvSpPr/>
          <p:nvPr/>
        </p:nvSpPr>
        <p:spPr>
          <a:xfrm>
            <a:off x="205488" y="3209113"/>
            <a:ext cx="644192" cy="64419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849680" y="3331154"/>
            <a:ext cx="2059090" cy="369332"/>
          </a:xfrm>
          <a:prstGeom prst="rect">
            <a:avLst/>
          </a:prstGeom>
          <a:noFill/>
        </p:spPr>
        <p:txBody>
          <a:bodyPr wrap="none" rtlCol="0">
            <a:spAutoFit/>
          </a:bodyPr>
          <a:lstStyle/>
          <a:p>
            <a:r>
              <a:rPr lang="en-US" altLang="zh-CN" sz="1800" b="1" dirty="0">
                <a:solidFill>
                  <a:schemeClr val="accent1"/>
                </a:solidFill>
                <a:latin typeface="+mj-ea"/>
                <a:ea typeface="+mj-ea"/>
              </a:rPr>
              <a:t>SYSTEM MODEL</a:t>
            </a:r>
            <a:endParaRPr lang="zh-CN" altLang="en-US" sz="1800" b="1" dirty="0">
              <a:solidFill>
                <a:schemeClr val="accent1"/>
              </a:solidFill>
              <a:latin typeface="+mj-ea"/>
              <a:ea typeface="+mj-ea"/>
            </a:endParaRPr>
          </a:p>
        </p:txBody>
      </p:sp>
      <p:sp>
        <p:nvSpPr>
          <p:cNvPr id="12" name="矩形 11"/>
          <p:cNvSpPr/>
          <p:nvPr/>
        </p:nvSpPr>
        <p:spPr>
          <a:xfrm>
            <a:off x="4857833" y="2267733"/>
            <a:ext cx="644192" cy="64419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502024" y="2267733"/>
            <a:ext cx="3210461" cy="646331"/>
          </a:xfrm>
          <a:prstGeom prst="rect">
            <a:avLst/>
          </a:prstGeom>
          <a:noFill/>
        </p:spPr>
        <p:txBody>
          <a:bodyPr wrap="square" rtlCol="0">
            <a:spAutoFit/>
          </a:bodyPr>
          <a:lstStyle/>
          <a:p>
            <a:r>
              <a:rPr lang="en-US" altLang="zh-CN" sz="1800" b="1" dirty="0">
                <a:solidFill>
                  <a:schemeClr val="accent1"/>
                </a:solidFill>
                <a:latin typeface="+mj-ea"/>
                <a:ea typeface="+mj-ea"/>
              </a:rPr>
              <a:t>PRELIMINARIES OF GAME THEORY</a:t>
            </a:r>
            <a:endParaRPr lang="zh-CN" altLang="en-US" sz="1800" b="1" dirty="0">
              <a:solidFill>
                <a:schemeClr val="accent1"/>
              </a:solidFill>
              <a:latin typeface="+mj-ea"/>
              <a:ea typeface="+mj-ea"/>
            </a:endParaRPr>
          </a:p>
        </p:txBody>
      </p:sp>
      <p:sp>
        <p:nvSpPr>
          <p:cNvPr id="14" name="矩形 13"/>
          <p:cNvSpPr/>
          <p:nvPr/>
        </p:nvSpPr>
        <p:spPr>
          <a:xfrm>
            <a:off x="4857833" y="3209113"/>
            <a:ext cx="644192" cy="64419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502024" y="3197812"/>
            <a:ext cx="3210460" cy="646331"/>
          </a:xfrm>
          <a:prstGeom prst="rect">
            <a:avLst/>
          </a:prstGeom>
          <a:noFill/>
        </p:spPr>
        <p:txBody>
          <a:bodyPr wrap="square" rtlCol="0">
            <a:spAutoFit/>
          </a:bodyPr>
          <a:lstStyle/>
          <a:p>
            <a:r>
              <a:rPr lang="en-US" altLang="zh-CN" sz="1800" b="1" dirty="0">
                <a:solidFill>
                  <a:schemeClr val="accent1"/>
                </a:solidFill>
                <a:latin typeface="+mj-ea"/>
                <a:ea typeface="+mj-ea"/>
              </a:rPr>
              <a:t>EVOLUTIONARY GAME OF RESIDENTIAL USERS</a:t>
            </a:r>
            <a:endParaRPr lang="zh-CN" altLang="en-US" sz="1800" b="1" dirty="0">
              <a:solidFill>
                <a:schemeClr val="accent1"/>
              </a:solidFill>
              <a:latin typeface="+mj-ea"/>
              <a:ea typeface="+mj-ea"/>
            </a:endParaRPr>
          </a:p>
        </p:txBody>
      </p:sp>
      <p:sp>
        <p:nvSpPr>
          <p:cNvPr id="16" name="文本框 15"/>
          <p:cNvSpPr txBox="1"/>
          <p:nvPr/>
        </p:nvSpPr>
        <p:spPr>
          <a:xfrm>
            <a:off x="292584" y="2439268"/>
            <a:ext cx="470000" cy="369332"/>
          </a:xfrm>
          <a:prstGeom prst="rect">
            <a:avLst/>
          </a:prstGeom>
          <a:noFill/>
        </p:spPr>
        <p:txBody>
          <a:bodyPr wrap="none" rtlCol="0">
            <a:spAutoFit/>
          </a:bodyPr>
          <a:lstStyle/>
          <a:p>
            <a:r>
              <a:rPr lang="en-US" altLang="zh-CN" sz="1800" b="1">
                <a:solidFill>
                  <a:schemeClr val="accent1"/>
                </a:solidFill>
                <a:latin typeface="+mj-ea"/>
                <a:ea typeface="+mj-ea"/>
              </a:rPr>
              <a:t>01</a:t>
            </a:r>
            <a:endParaRPr lang="zh-CN" altLang="en-US" sz="1800" b="1">
              <a:solidFill>
                <a:schemeClr val="accent1"/>
              </a:solidFill>
              <a:latin typeface="+mj-ea"/>
              <a:ea typeface="+mj-ea"/>
            </a:endParaRPr>
          </a:p>
        </p:txBody>
      </p:sp>
      <p:sp>
        <p:nvSpPr>
          <p:cNvPr id="17" name="文本框 16"/>
          <p:cNvSpPr txBox="1"/>
          <p:nvPr/>
        </p:nvSpPr>
        <p:spPr>
          <a:xfrm>
            <a:off x="4944929" y="2439268"/>
            <a:ext cx="470000" cy="369332"/>
          </a:xfrm>
          <a:prstGeom prst="rect">
            <a:avLst/>
          </a:prstGeom>
          <a:noFill/>
        </p:spPr>
        <p:txBody>
          <a:bodyPr wrap="none" rtlCol="0">
            <a:spAutoFit/>
          </a:bodyPr>
          <a:lstStyle/>
          <a:p>
            <a:r>
              <a:rPr lang="en-US" altLang="zh-CN" sz="1800" b="1">
                <a:solidFill>
                  <a:schemeClr val="accent1"/>
                </a:solidFill>
                <a:latin typeface="+mj-ea"/>
                <a:ea typeface="+mj-ea"/>
              </a:rPr>
              <a:t>02</a:t>
            </a:r>
            <a:endParaRPr lang="zh-CN" altLang="en-US" sz="1800" b="1">
              <a:solidFill>
                <a:schemeClr val="accent1"/>
              </a:solidFill>
              <a:latin typeface="+mj-ea"/>
              <a:ea typeface="+mj-ea"/>
            </a:endParaRPr>
          </a:p>
        </p:txBody>
      </p:sp>
      <p:sp>
        <p:nvSpPr>
          <p:cNvPr id="18" name="文本框 17"/>
          <p:cNvSpPr txBox="1"/>
          <p:nvPr/>
        </p:nvSpPr>
        <p:spPr>
          <a:xfrm>
            <a:off x="292584" y="3346543"/>
            <a:ext cx="470000" cy="369332"/>
          </a:xfrm>
          <a:prstGeom prst="rect">
            <a:avLst/>
          </a:prstGeom>
          <a:noFill/>
        </p:spPr>
        <p:txBody>
          <a:bodyPr wrap="none" rtlCol="0">
            <a:spAutoFit/>
          </a:bodyPr>
          <a:lstStyle/>
          <a:p>
            <a:r>
              <a:rPr lang="en-US" altLang="zh-CN" sz="1800" b="1">
                <a:solidFill>
                  <a:schemeClr val="accent1"/>
                </a:solidFill>
                <a:latin typeface="+mj-ea"/>
                <a:ea typeface="+mj-ea"/>
              </a:rPr>
              <a:t>03</a:t>
            </a:r>
            <a:endParaRPr lang="zh-CN" altLang="en-US" sz="1800" b="1">
              <a:solidFill>
                <a:schemeClr val="accent1"/>
              </a:solidFill>
              <a:latin typeface="+mj-ea"/>
              <a:ea typeface="+mj-ea"/>
            </a:endParaRPr>
          </a:p>
        </p:txBody>
      </p:sp>
      <p:sp>
        <p:nvSpPr>
          <p:cNvPr id="19" name="文本框 18"/>
          <p:cNvSpPr txBox="1"/>
          <p:nvPr/>
        </p:nvSpPr>
        <p:spPr>
          <a:xfrm>
            <a:off x="4944929" y="3367515"/>
            <a:ext cx="470000" cy="369332"/>
          </a:xfrm>
          <a:prstGeom prst="rect">
            <a:avLst/>
          </a:prstGeom>
          <a:noFill/>
        </p:spPr>
        <p:txBody>
          <a:bodyPr wrap="none" rtlCol="0">
            <a:spAutoFit/>
          </a:bodyPr>
          <a:lstStyle/>
          <a:p>
            <a:r>
              <a:rPr lang="en-US" altLang="zh-CN" sz="1800" b="1">
                <a:solidFill>
                  <a:schemeClr val="accent1"/>
                </a:solidFill>
                <a:latin typeface="+mj-ea"/>
                <a:ea typeface="+mj-ea"/>
              </a:rPr>
              <a:t>04</a:t>
            </a:r>
            <a:endParaRPr lang="zh-CN" altLang="en-US" sz="1800" b="1">
              <a:solidFill>
                <a:schemeClr val="accent1"/>
              </a:solidFill>
              <a:latin typeface="+mj-ea"/>
              <a:ea typeface="+mj-ea"/>
            </a:endParaRPr>
          </a:p>
        </p:txBody>
      </p:sp>
      <p:sp>
        <p:nvSpPr>
          <p:cNvPr id="20" name="矩形 19"/>
          <p:cNvSpPr/>
          <p:nvPr/>
        </p:nvSpPr>
        <p:spPr>
          <a:xfrm>
            <a:off x="205488" y="4164863"/>
            <a:ext cx="644192" cy="64419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33965" y="4164863"/>
            <a:ext cx="3701772" cy="646331"/>
          </a:xfrm>
          <a:prstGeom prst="rect">
            <a:avLst/>
          </a:prstGeom>
          <a:noFill/>
        </p:spPr>
        <p:txBody>
          <a:bodyPr wrap="square" rtlCol="0">
            <a:spAutoFit/>
          </a:bodyPr>
          <a:lstStyle/>
          <a:p>
            <a:r>
              <a:rPr lang="en-US" altLang="zh-CN" sz="1800" b="1" dirty="0">
                <a:solidFill>
                  <a:schemeClr val="accent1"/>
                </a:solidFill>
                <a:latin typeface="+mj-ea"/>
                <a:ea typeface="+mj-ea"/>
              </a:rPr>
              <a:t>NON-COOPERATIVE GAME AMONG UTILITY COMPANIES</a:t>
            </a:r>
            <a:endParaRPr lang="zh-CN" altLang="en-US" sz="1800" b="1" dirty="0">
              <a:solidFill>
                <a:schemeClr val="accent1"/>
              </a:solidFill>
              <a:latin typeface="+mj-ea"/>
              <a:ea typeface="+mj-ea"/>
            </a:endParaRPr>
          </a:p>
        </p:txBody>
      </p:sp>
      <p:sp>
        <p:nvSpPr>
          <p:cNvPr id="22" name="矩形 21"/>
          <p:cNvSpPr/>
          <p:nvPr/>
        </p:nvSpPr>
        <p:spPr>
          <a:xfrm>
            <a:off x="4857833" y="4164863"/>
            <a:ext cx="644192" cy="644192"/>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502024" y="4302293"/>
            <a:ext cx="3210459" cy="369332"/>
          </a:xfrm>
          <a:prstGeom prst="rect">
            <a:avLst/>
          </a:prstGeom>
          <a:noFill/>
        </p:spPr>
        <p:txBody>
          <a:bodyPr wrap="square" rtlCol="0">
            <a:spAutoFit/>
          </a:bodyPr>
          <a:lstStyle/>
          <a:p>
            <a:r>
              <a:rPr lang="en-US" altLang="zh-CN" sz="1800" b="1" dirty="0">
                <a:solidFill>
                  <a:schemeClr val="accent1"/>
                </a:solidFill>
                <a:latin typeface="+mj-ea"/>
                <a:ea typeface="+mj-ea"/>
              </a:rPr>
              <a:t>CONCLUSION</a:t>
            </a:r>
            <a:endParaRPr lang="zh-CN" altLang="en-US" sz="1800" b="1" dirty="0">
              <a:solidFill>
                <a:schemeClr val="accent1"/>
              </a:solidFill>
              <a:latin typeface="+mj-ea"/>
              <a:ea typeface="+mj-ea"/>
            </a:endParaRPr>
          </a:p>
        </p:txBody>
      </p:sp>
      <p:sp>
        <p:nvSpPr>
          <p:cNvPr id="24" name="文本框 23"/>
          <p:cNvSpPr txBox="1"/>
          <p:nvPr/>
        </p:nvSpPr>
        <p:spPr>
          <a:xfrm>
            <a:off x="292584" y="4302293"/>
            <a:ext cx="470000" cy="369332"/>
          </a:xfrm>
          <a:prstGeom prst="rect">
            <a:avLst/>
          </a:prstGeom>
          <a:noFill/>
        </p:spPr>
        <p:txBody>
          <a:bodyPr wrap="none" rtlCol="0">
            <a:spAutoFit/>
          </a:bodyPr>
          <a:lstStyle/>
          <a:p>
            <a:r>
              <a:rPr lang="en-US" altLang="zh-CN" sz="1800" b="1" dirty="0">
                <a:solidFill>
                  <a:schemeClr val="accent1"/>
                </a:solidFill>
                <a:latin typeface="+mj-ea"/>
                <a:ea typeface="+mj-ea"/>
              </a:rPr>
              <a:t>05</a:t>
            </a:r>
            <a:endParaRPr lang="zh-CN" altLang="en-US" sz="1800" b="1" dirty="0">
              <a:solidFill>
                <a:schemeClr val="accent1"/>
              </a:solidFill>
              <a:latin typeface="+mj-ea"/>
              <a:ea typeface="+mj-ea"/>
            </a:endParaRPr>
          </a:p>
        </p:txBody>
      </p:sp>
      <p:sp>
        <p:nvSpPr>
          <p:cNvPr id="25" name="文本框 24"/>
          <p:cNvSpPr txBox="1"/>
          <p:nvPr/>
        </p:nvSpPr>
        <p:spPr>
          <a:xfrm>
            <a:off x="4944929" y="4323265"/>
            <a:ext cx="470000" cy="369332"/>
          </a:xfrm>
          <a:prstGeom prst="rect">
            <a:avLst/>
          </a:prstGeom>
          <a:noFill/>
        </p:spPr>
        <p:txBody>
          <a:bodyPr wrap="none" rtlCol="0">
            <a:spAutoFit/>
          </a:bodyPr>
          <a:lstStyle/>
          <a:p>
            <a:r>
              <a:rPr lang="en-US" altLang="zh-CN" sz="1800" b="1" dirty="0">
                <a:solidFill>
                  <a:schemeClr val="accent1"/>
                </a:solidFill>
                <a:latin typeface="+mj-ea"/>
                <a:ea typeface="+mj-ea"/>
              </a:rPr>
              <a:t>06</a:t>
            </a:r>
            <a:endParaRPr lang="zh-CN" altLang="en-US" sz="1800" b="1" dirty="0">
              <a:solidFill>
                <a:schemeClr val="accent1"/>
              </a:solidFill>
              <a:latin typeface="+mj-ea"/>
              <a:ea typeface="+mj-ea"/>
            </a:endParaRPr>
          </a:p>
        </p:txBody>
      </p:sp>
    </p:spTree>
  </p:cSld>
  <p:clrMapOvr>
    <a:masterClrMapping/>
  </p:clrMapOvr>
  <p:transition spd="slow">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62451" y="150123"/>
            <a:ext cx="2031325" cy="461665"/>
          </a:xfrm>
          <a:prstGeom prst="rect">
            <a:avLst/>
          </a:prstGeom>
          <a:noFill/>
        </p:spPr>
        <p:txBody>
          <a:bodyPr wrap="none" rtlCol="0">
            <a:spAutoFit/>
          </a:bodyPr>
          <a:lstStyle/>
          <a:p>
            <a:r>
              <a:rPr lang="zh-CN" altLang="en-US" sz="2400" b="1" dirty="0" smtClean="0">
                <a:solidFill>
                  <a:schemeClr val="accent1"/>
                </a:solidFill>
                <a:latin typeface="+mj-ea"/>
                <a:ea typeface="+mj-ea"/>
              </a:rPr>
              <a:t>复制动态算法</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2741" y="577498"/>
            <a:ext cx="641032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2741" y="2111023"/>
            <a:ext cx="6524625"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3236058"/>
      </p:ext>
    </p:extLst>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5" name="文本框 4"/>
          <p:cNvSpPr txBox="1"/>
          <p:nvPr/>
        </p:nvSpPr>
        <p:spPr>
          <a:xfrm>
            <a:off x="762451" y="150123"/>
            <a:ext cx="4185761" cy="461665"/>
          </a:xfrm>
          <a:prstGeom prst="rect">
            <a:avLst/>
          </a:prstGeom>
          <a:noFill/>
        </p:spPr>
        <p:txBody>
          <a:bodyPr wrap="none" rtlCol="0">
            <a:spAutoFit/>
          </a:bodyPr>
          <a:lstStyle/>
          <a:p>
            <a:r>
              <a:rPr lang="zh-CN" altLang="en-US" sz="2400" b="1" dirty="0" smtClean="0">
                <a:solidFill>
                  <a:schemeClr val="accent1"/>
                </a:solidFill>
                <a:latin typeface="+mj-ea"/>
                <a:ea typeface="+mj-ea"/>
              </a:rPr>
              <a:t>复制动态算法收敛性实验结果</a:t>
            </a:r>
            <a:endParaRPr lang="zh-CN" altLang="en-US" sz="1600" b="1" dirty="0">
              <a:solidFill>
                <a:srgbClr val="FF0000"/>
              </a:solidFill>
              <a:latin typeface="+mj-ea"/>
              <a:ea typeface="+mj-ea"/>
            </a:endParaRPr>
          </a:p>
        </p:txBody>
      </p:sp>
      <p:sp>
        <p:nvSpPr>
          <p:cNvPr id="17" name="矩形 16"/>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mj-lt"/>
            </a:endParaRPr>
          </a:p>
        </p:txBody>
      </p:sp>
      <p:sp>
        <p:nvSpPr>
          <p:cNvPr id="23" name="Freeform 29"/>
          <p:cNvSpPr>
            <a:spLocks noEditPoints="1"/>
          </p:cNvSpPr>
          <p:nvPr/>
        </p:nvSpPr>
        <p:spPr bwMode="auto">
          <a:xfrm>
            <a:off x="639399" y="1293358"/>
            <a:ext cx="246104" cy="201998"/>
          </a:xfrm>
          <a:custGeom>
            <a:avLst/>
            <a:gdLst>
              <a:gd name="T0" fmla="*/ 667 w 732"/>
              <a:gd name="T1" fmla="*/ 0 h 603"/>
              <a:gd name="T2" fmla="*/ 517 w 732"/>
              <a:gd name="T3" fmla="*/ 0 h 603"/>
              <a:gd name="T4" fmla="*/ 407 w 732"/>
              <a:gd name="T5" fmla="*/ 46 h 603"/>
              <a:gd name="T6" fmla="*/ 154 w 732"/>
              <a:gd name="T7" fmla="*/ 299 h 603"/>
              <a:gd name="T8" fmla="*/ 154 w 732"/>
              <a:gd name="T9" fmla="*/ 390 h 603"/>
              <a:gd name="T10" fmla="*/ 342 w 732"/>
              <a:gd name="T11" fmla="*/ 578 h 603"/>
              <a:gd name="T12" fmla="*/ 434 w 732"/>
              <a:gd name="T13" fmla="*/ 578 h 603"/>
              <a:gd name="T14" fmla="*/ 686 w 732"/>
              <a:gd name="T15" fmla="*/ 325 h 603"/>
              <a:gd name="T16" fmla="*/ 732 w 732"/>
              <a:gd name="T17" fmla="*/ 215 h 603"/>
              <a:gd name="T18" fmla="*/ 732 w 732"/>
              <a:gd name="T19" fmla="*/ 65 h 603"/>
              <a:gd name="T20" fmla="*/ 667 w 732"/>
              <a:gd name="T21" fmla="*/ 0 h 603"/>
              <a:gd name="T22" fmla="*/ 581 w 732"/>
              <a:gd name="T23" fmla="*/ 215 h 603"/>
              <a:gd name="T24" fmla="*/ 517 w 732"/>
              <a:gd name="T25" fmla="*/ 151 h 603"/>
              <a:gd name="T26" fmla="*/ 581 w 732"/>
              <a:gd name="T27" fmla="*/ 86 h 603"/>
              <a:gd name="T28" fmla="*/ 646 w 732"/>
              <a:gd name="T29" fmla="*/ 151 h 603"/>
              <a:gd name="T30" fmla="*/ 581 w 732"/>
              <a:gd name="T31" fmla="*/ 215 h 603"/>
              <a:gd name="T32" fmla="*/ 59 w 732"/>
              <a:gd name="T33" fmla="*/ 359 h 603"/>
              <a:gd name="T34" fmla="*/ 289 w 732"/>
              <a:gd name="T35" fmla="*/ 589 h 603"/>
              <a:gd name="T36" fmla="*/ 214 w 732"/>
              <a:gd name="T37" fmla="*/ 578 h 603"/>
              <a:gd name="T38" fmla="*/ 25 w 732"/>
              <a:gd name="T39" fmla="*/ 390 h 603"/>
              <a:gd name="T40" fmla="*/ 25 w 732"/>
              <a:gd name="T41" fmla="*/ 299 h 603"/>
              <a:gd name="T42" fmla="*/ 278 w 732"/>
              <a:gd name="T43" fmla="*/ 46 h 603"/>
              <a:gd name="T44" fmla="*/ 388 w 732"/>
              <a:gd name="T45" fmla="*/ 0 h 603"/>
              <a:gd name="T46" fmla="*/ 59 w 732"/>
              <a:gd name="T47" fmla="*/ 329 h 603"/>
              <a:gd name="T48" fmla="*/ 59 w 732"/>
              <a:gd name="T49" fmla="*/ 359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2" h="603">
                <a:moveTo>
                  <a:pt x="667" y="0"/>
                </a:moveTo>
                <a:cubicBezTo>
                  <a:pt x="517" y="0"/>
                  <a:pt x="517" y="0"/>
                  <a:pt x="517" y="0"/>
                </a:cubicBezTo>
                <a:cubicBezTo>
                  <a:pt x="481" y="0"/>
                  <a:pt x="432" y="21"/>
                  <a:pt x="407" y="46"/>
                </a:cubicBezTo>
                <a:cubicBezTo>
                  <a:pt x="154" y="299"/>
                  <a:pt x="154" y="299"/>
                  <a:pt x="154" y="299"/>
                </a:cubicBezTo>
                <a:cubicBezTo>
                  <a:pt x="129" y="324"/>
                  <a:pt x="129" y="365"/>
                  <a:pt x="154" y="390"/>
                </a:cubicBezTo>
                <a:cubicBezTo>
                  <a:pt x="342" y="578"/>
                  <a:pt x="342" y="578"/>
                  <a:pt x="342" y="578"/>
                </a:cubicBezTo>
                <a:cubicBezTo>
                  <a:pt x="367" y="603"/>
                  <a:pt x="408" y="603"/>
                  <a:pt x="434" y="578"/>
                </a:cubicBezTo>
                <a:cubicBezTo>
                  <a:pt x="686" y="325"/>
                  <a:pt x="686" y="325"/>
                  <a:pt x="686" y="325"/>
                </a:cubicBezTo>
                <a:cubicBezTo>
                  <a:pt x="711" y="300"/>
                  <a:pt x="732" y="251"/>
                  <a:pt x="732" y="215"/>
                </a:cubicBezTo>
                <a:cubicBezTo>
                  <a:pt x="732" y="65"/>
                  <a:pt x="732" y="65"/>
                  <a:pt x="732" y="65"/>
                </a:cubicBezTo>
                <a:cubicBezTo>
                  <a:pt x="732" y="29"/>
                  <a:pt x="703" y="0"/>
                  <a:pt x="667" y="0"/>
                </a:cubicBezTo>
                <a:close/>
                <a:moveTo>
                  <a:pt x="581" y="215"/>
                </a:moveTo>
                <a:cubicBezTo>
                  <a:pt x="546" y="215"/>
                  <a:pt x="517" y="186"/>
                  <a:pt x="517" y="151"/>
                </a:cubicBezTo>
                <a:cubicBezTo>
                  <a:pt x="517" y="115"/>
                  <a:pt x="546" y="86"/>
                  <a:pt x="581" y="86"/>
                </a:cubicBezTo>
                <a:cubicBezTo>
                  <a:pt x="617" y="86"/>
                  <a:pt x="646" y="115"/>
                  <a:pt x="646" y="151"/>
                </a:cubicBezTo>
                <a:cubicBezTo>
                  <a:pt x="646" y="186"/>
                  <a:pt x="617" y="215"/>
                  <a:pt x="581" y="215"/>
                </a:cubicBezTo>
                <a:close/>
                <a:moveTo>
                  <a:pt x="59" y="359"/>
                </a:moveTo>
                <a:cubicBezTo>
                  <a:pt x="289" y="589"/>
                  <a:pt x="289" y="589"/>
                  <a:pt x="289" y="589"/>
                </a:cubicBezTo>
                <a:cubicBezTo>
                  <a:pt x="265" y="602"/>
                  <a:pt x="234" y="598"/>
                  <a:pt x="214" y="578"/>
                </a:cubicBezTo>
                <a:cubicBezTo>
                  <a:pt x="25" y="390"/>
                  <a:pt x="25" y="390"/>
                  <a:pt x="25" y="390"/>
                </a:cubicBezTo>
                <a:cubicBezTo>
                  <a:pt x="0" y="365"/>
                  <a:pt x="0" y="324"/>
                  <a:pt x="25" y="299"/>
                </a:cubicBezTo>
                <a:cubicBezTo>
                  <a:pt x="278" y="46"/>
                  <a:pt x="278" y="46"/>
                  <a:pt x="278" y="46"/>
                </a:cubicBezTo>
                <a:cubicBezTo>
                  <a:pt x="303" y="21"/>
                  <a:pt x="353" y="0"/>
                  <a:pt x="388" y="0"/>
                </a:cubicBezTo>
                <a:cubicBezTo>
                  <a:pt x="59" y="329"/>
                  <a:pt x="59" y="329"/>
                  <a:pt x="59" y="329"/>
                </a:cubicBezTo>
                <a:cubicBezTo>
                  <a:pt x="51" y="337"/>
                  <a:pt x="51" y="351"/>
                  <a:pt x="59" y="3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nvGrpSpPr>
          <p:cNvPr id="24" name="组合 23"/>
          <p:cNvGrpSpPr/>
          <p:nvPr/>
        </p:nvGrpSpPr>
        <p:grpSpPr>
          <a:xfrm>
            <a:off x="360581" y="3384062"/>
            <a:ext cx="454032" cy="426130"/>
            <a:chOff x="8498137" y="3434140"/>
            <a:chExt cx="454032" cy="426130"/>
          </a:xfrm>
        </p:grpSpPr>
        <p:sp>
          <p:nvSpPr>
            <p:cNvPr id="25" name="Freeform 30"/>
            <p:cNvSpPr>
              <a:spLocks noEditPoints="1"/>
            </p:cNvSpPr>
            <p:nvPr/>
          </p:nvSpPr>
          <p:spPr bwMode="auto">
            <a:xfrm>
              <a:off x="8611012" y="3718227"/>
              <a:ext cx="228284" cy="142043"/>
            </a:xfrm>
            <a:custGeom>
              <a:avLst/>
              <a:gdLst>
                <a:gd name="T0" fmla="*/ 0 w 180"/>
                <a:gd name="T1" fmla="*/ 45 h 112"/>
                <a:gd name="T2" fmla="*/ 0 w 180"/>
                <a:gd name="T3" fmla="*/ 112 h 112"/>
                <a:gd name="T4" fmla="*/ 180 w 180"/>
                <a:gd name="T5" fmla="*/ 112 h 112"/>
                <a:gd name="T6" fmla="*/ 180 w 180"/>
                <a:gd name="T7" fmla="*/ 45 h 112"/>
                <a:gd name="T8" fmla="*/ 180 w 180"/>
                <a:gd name="T9" fmla="*/ 0 h 112"/>
                <a:gd name="T10" fmla="*/ 0 w 180"/>
                <a:gd name="T11" fmla="*/ 0 h 112"/>
                <a:gd name="T12" fmla="*/ 0 w 180"/>
                <a:gd name="T13" fmla="*/ 45 h 112"/>
                <a:gd name="T14" fmla="*/ 23 w 180"/>
                <a:gd name="T15" fmla="*/ 22 h 112"/>
                <a:gd name="T16" fmla="*/ 157 w 180"/>
                <a:gd name="T17" fmla="*/ 22 h 112"/>
                <a:gd name="T18" fmla="*/ 157 w 180"/>
                <a:gd name="T19" fmla="*/ 45 h 112"/>
                <a:gd name="T20" fmla="*/ 23 w 180"/>
                <a:gd name="T21" fmla="*/ 45 h 112"/>
                <a:gd name="T22" fmla="*/ 23 w 180"/>
                <a:gd name="T23" fmla="*/ 22 h 112"/>
                <a:gd name="T24" fmla="*/ 23 w 180"/>
                <a:gd name="T25" fmla="*/ 67 h 112"/>
                <a:gd name="T26" fmla="*/ 157 w 180"/>
                <a:gd name="T27" fmla="*/ 67 h 112"/>
                <a:gd name="T28" fmla="*/ 157 w 180"/>
                <a:gd name="T29" fmla="*/ 89 h 112"/>
                <a:gd name="T30" fmla="*/ 23 w 180"/>
                <a:gd name="T31" fmla="*/ 89 h 112"/>
                <a:gd name="T32" fmla="*/ 23 w 180"/>
                <a:gd name="T33" fmla="*/ 6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12">
                  <a:moveTo>
                    <a:pt x="0" y="45"/>
                  </a:moveTo>
                  <a:lnTo>
                    <a:pt x="0" y="112"/>
                  </a:lnTo>
                  <a:lnTo>
                    <a:pt x="180" y="112"/>
                  </a:lnTo>
                  <a:lnTo>
                    <a:pt x="180" y="45"/>
                  </a:lnTo>
                  <a:lnTo>
                    <a:pt x="180" y="0"/>
                  </a:lnTo>
                  <a:lnTo>
                    <a:pt x="0" y="0"/>
                  </a:lnTo>
                  <a:lnTo>
                    <a:pt x="0" y="45"/>
                  </a:lnTo>
                  <a:close/>
                  <a:moveTo>
                    <a:pt x="23" y="22"/>
                  </a:moveTo>
                  <a:lnTo>
                    <a:pt x="157" y="22"/>
                  </a:lnTo>
                  <a:lnTo>
                    <a:pt x="157" y="45"/>
                  </a:lnTo>
                  <a:lnTo>
                    <a:pt x="23" y="45"/>
                  </a:lnTo>
                  <a:lnTo>
                    <a:pt x="23" y="22"/>
                  </a:lnTo>
                  <a:close/>
                  <a:moveTo>
                    <a:pt x="23" y="67"/>
                  </a:moveTo>
                  <a:lnTo>
                    <a:pt x="157" y="67"/>
                  </a:lnTo>
                  <a:lnTo>
                    <a:pt x="157" y="89"/>
                  </a:lnTo>
                  <a:lnTo>
                    <a:pt x="23" y="89"/>
                  </a:lnTo>
                  <a:lnTo>
                    <a:pt x="23"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6" name="Freeform 31"/>
            <p:cNvSpPr/>
            <p:nvPr/>
          </p:nvSpPr>
          <p:spPr bwMode="auto">
            <a:xfrm>
              <a:off x="8611012" y="3434140"/>
              <a:ext cx="228284" cy="142043"/>
            </a:xfrm>
            <a:custGeom>
              <a:avLst/>
              <a:gdLst>
                <a:gd name="T0" fmla="*/ 180 w 180"/>
                <a:gd name="T1" fmla="*/ 67 h 112"/>
                <a:gd name="T2" fmla="*/ 180 w 180"/>
                <a:gd name="T3" fmla="*/ 0 h 112"/>
                <a:gd name="T4" fmla="*/ 0 w 180"/>
                <a:gd name="T5" fmla="*/ 0 h 112"/>
                <a:gd name="T6" fmla="*/ 0 w 180"/>
                <a:gd name="T7" fmla="*/ 67 h 112"/>
                <a:gd name="T8" fmla="*/ 0 w 180"/>
                <a:gd name="T9" fmla="*/ 112 h 112"/>
                <a:gd name="T10" fmla="*/ 180 w 180"/>
                <a:gd name="T11" fmla="*/ 112 h 112"/>
                <a:gd name="T12" fmla="*/ 180 w 180"/>
                <a:gd name="T13" fmla="*/ 67 h 112"/>
              </a:gdLst>
              <a:ahLst/>
              <a:cxnLst>
                <a:cxn ang="0">
                  <a:pos x="T0" y="T1"/>
                </a:cxn>
                <a:cxn ang="0">
                  <a:pos x="T2" y="T3"/>
                </a:cxn>
                <a:cxn ang="0">
                  <a:pos x="T4" y="T5"/>
                </a:cxn>
                <a:cxn ang="0">
                  <a:pos x="T6" y="T7"/>
                </a:cxn>
                <a:cxn ang="0">
                  <a:pos x="T8" y="T9"/>
                </a:cxn>
                <a:cxn ang="0">
                  <a:pos x="T10" y="T11"/>
                </a:cxn>
                <a:cxn ang="0">
                  <a:pos x="T12" y="T13"/>
                </a:cxn>
              </a:cxnLst>
              <a:rect l="0" t="0" r="r" b="b"/>
              <a:pathLst>
                <a:path w="180" h="112">
                  <a:moveTo>
                    <a:pt x="180" y="67"/>
                  </a:moveTo>
                  <a:lnTo>
                    <a:pt x="180" y="0"/>
                  </a:lnTo>
                  <a:lnTo>
                    <a:pt x="0" y="0"/>
                  </a:lnTo>
                  <a:lnTo>
                    <a:pt x="0" y="67"/>
                  </a:lnTo>
                  <a:lnTo>
                    <a:pt x="0" y="112"/>
                  </a:lnTo>
                  <a:lnTo>
                    <a:pt x="180" y="112"/>
                  </a:lnTo>
                  <a:lnTo>
                    <a:pt x="180" y="6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sp>
          <p:nvSpPr>
            <p:cNvPr id="27" name="Freeform 32"/>
            <p:cNvSpPr/>
            <p:nvPr/>
          </p:nvSpPr>
          <p:spPr bwMode="auto">
            <a:xfrm>
              <a:off x="8498137" y="3519113"/>
              <a:ext cx="454032" cy="256185"/>
            </a:xfrm>
            <a:custGeom>
              <a:avLst/>
              <a:gdLst>
                <a:gd name="T0" fmla="*/ 593 w 677"/>
                <a:gd name="T1" fmla="*/ 0 h 382"/>
                <a:gd name="T2" fmla="*/ 550 w 677"/>
                <a:gd name="T3" fmla="*/ 0 h 382"/>
                <a:gd name="T4" fmla="*/ 550 w 677"/>
                <a:gd name="T5" fmla="*/ 85 h 382"/>
                <a:gd name="T6" fmla="*/ 550 w 677"/>
                <a:gd name="T7" fmla="*/ 127 h 382"/>
                <a:gd name="T8" fmla="*/ 127 w 677"/>
                <a:gd name="T9" fmla="*/ 127 h 382"/>
                <a:gd name="T10" fmla="*/ 127 w 677"/>
                <a:gd name="T11" fmla="*/ 85 h 382"/>
                <a:gd name="T12" fmla="*/ 127 w 677"/>
                <a:gd name="T13" fmla="*/ 0 h 382"/>
                <a:gd name="T14" fmla="*/ 84 w 677"/>
                <a:gd name="T15" fmla="*/ 0 h 382"/>
                <a:gd name="T16" fmla="*/ 0 w 677"/>
                <a:gd name="T17" fmla="*/ 85 h 382"/>
                <a:gd name="T18" fmla="*/ 0 w 677"/>
                <a:gd name="T19" fmla="*/ 297 h 382"/>
                <a:gd name="T20" fmla="*/ 84 w 677"/>
                <a:gd name="T21" fmla="*/ 382 h 382"/>
                <a:gd name="T22" fmla="*/ 127 w 677"/>
                <a:gd name="T23" fmla="*/ 382 h 382"/>
                <a:gd name="T24" fmla="*/ 127 w 677"/>
                <a:gd name="T25" fmla="*/ 297 h 382"/>
                <a:gd name="T26" fmla="*/ 127 w 677"/>
                <a:gd name="T27" fmla="*/ 255 h 382"/>
                <a:gd name="T28" fmla="*/ 550 w 677"/>
                <a:gd name="T29" fmla="*/ 255 h 382"/>
                <a:gd name="T30" fmla="*/ 550 w 677"/>
                <a:gd name="T31" fmla="*/ 297 h 382"/>
                <a:gd name="T32" fmla="*/ 550 w 677"/>
                <a:gd name="T33" fmla="*/ 382 h 382"/>
                <a:gd name="T34" fmla="*/ 593 w 677"/>
                <a:gd name="T35" fmla="*/ 382 h 382"/>
                <a:gd name="T36" fmla="*/ 677 w 677"/>
                <a:gd name="T37" fmla="*/ 297 h 382"/>
                <a:gd name="T38" fmla="*/ 677 w 677"/>
                <a:gd name="T39" fmla="*/ 85 h 382"/>
                <a:gd name="T40" fmla="*/ 593 w 677"/>
                <a:gd name="T41"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382">
                  <a:moveTo>
                    <a:pt x="593" y="0"/>
                  </a:moveTo>
                  <a:cubicBezTo>
                    <a:pt x="550" y="0"/>
                    <a:pt x="550" y="0"/>
                    <a:pt x="550" y="0"/>
                  </a:cubicBezTo>
                  <a:cubicBezTo>
                    <a:pt x="550" y="85"/>
                    <a:pt x="550" y="85"/>
                    <a:pt x="550" y="85"/>
                  </a:cubicBezTo>
                  <a:cubicBezTo>
                    <a:pt x="550" y="127"/>
                    <a:pt x="550" y="127"/>
                    <a:pt x="550" y="127"/>
                  </a:cubicBezTo>
                  <a:cubicBezTo>
                    <a:pt x="127" y="127"/>
                    <a:pt x="127" y="127"/>
                    <a:pt x="127" y="127"/>
                  </a:cubicBezTo>
                  <a:cubicBezTo>
                    <a:pt x="127" y="85"/>
                    <a:pt x="127" y="85"/>
                    <a:pt x="127" y="85"/>
                  </a:cubicBezTo>
                  <a:cubicBezTo>
                    <a:pt x="127" y="0"/>
                    <a:pt x="127" y="0"/>
                    <a:pt x="127" y="0"/>
                  </a:cubicBezTo>
                  <a:cubicBezTo>
                    <a:pt x="84" y="0"/>
                    <a:pt x="84" y="0"/>
                    <a:pt x="84" y="0"/>
                  </a:cubicBezTo>
                  <a:cubicBezTo>
                    <a:pt x="42" y="0"/>
                    <a:pt x="0" y="43"/>
                    <a:pt x="0" y="85"/>
                  </a:cubicBezTo>
                  <a:cubicBezTo>
                    <a:pt x="0" y="297"/>
                    <a:pt x="0" y="297"/>
                    <a:pt x="0" y="297"/>
                  </a:cubicBezTo>
                  <a:cubicBezTo>
                    <a:pt x="0" y="339"/>
                    <a:pt x="42" y="382"/>
                    <a:pt x="84" y="382"/>
                  </a:cubicBezTo>
                  <a:cubicBezTo>
                    <a:pt x="127" y="382"/>
                    <a:pt x="127" y="382"/>
                    <a:pt x="127" y="382"/>
                  </a:cubicBezTo>
                  <a:cubicBezTo>
                    <a:pt x="127" y="297"/>
                    <a:pt x="127" y="297"/>
                    <a:pt x="127" y="297"/>
                  </a:cubicBezTo>
                  <a:cubicBezTo>
                    <a:pt x="127" y="255"/>
                    <a:pt x="127" y="255"/>
                    <a:pt x="127" y="255"/>
                  </a:cubicBezTo>
                  <a:cubicBezTo>
                    <a:pt x="550" y="255"/>
                    <a:pt x="550" y="255"/>
                    <a:pt x="550" y="255"/>
                  </a:cubicBezTo>
                  <a:cubicBezTo>
                    <a:pt x="550" y="297"/>
                    <a:pt x="550" y="297"/>
                    <a:pt x="550" y="297"/>
                  </a:cubicBezTo>
                  <a:cubicBezTo>
                    <a:pt x="550" y="382"/>
                    <a:pt x="550" y="382"/>
                    <a:pt x="550" y="382"/>
                  </a:cubicBezTo>
                  <a:cubicBezTo>
                    <a:pt x="593" y="382"/>
                    <a:pt x="593" y="382"/>
                    <a:pt x="593" y="382"/>
                  </a:cubicBezTo>
                  <a:cubicBezTo>
                    <a:pt x="635" y="382"/>
                    <a:pt x="677" y="339"/>
                    <a:pt x="677" y="297"/>
                  </a:cubicBezTo>
                  <a:cubicBezTo>
                    <a:pt x="677" y="85"/>
                    <a:pt x="677" y="85"/>
                    <a:pt x="677" y="85"/>
                  </a:cubicBezTo>
                  <a:cubicBezTo>
                    <a:pt x="677" y="43"/>
                    <a:pt x="635" y="0"/>
                    <a:pt x="59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Times New Roman" panose="02020603050405020304"/>
                <a:ea typeface="宋体" panose="02010600030101010101" pitchFamily="2" charset="-122"/>
              </a:endParaRPr>
            </a:p>
          </p:txBody>
        </p:sp>
      </p:gr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6950" y="857252"/>
            <a:ext cx="4610100" cy="379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511121"/>
      </p:ext>
    </p:extLst>
  </p:cSld>
  <p:clrMapOvr>
    <a:masterClrMapping/>
  </p:clrMapOvr>
  <p:transition spd="slow">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9397" y="3712440"/>
            <a:ext cx="3628879" cy="646331"/>
          </a:xfrm>
          <a:prstGeom prst="rect">
            <a:avLst/>
          </a:prstGeom>
          <a:noFill/>
        </p:spPr>
        <p:txBody>
          <a:bodyPr wrap="none" rtlCol="0">
            <a:spAutoFit/>
          </a:bodyPr>
          <a:lstStyle/>
          <a:p>
            <a:r>
              <a:rPr lang="en-US" altLang="zh-CN" sz="1800" b="1" dirty="0">
                <a:solidFill>
                  <a:schemeClr val="accent1"/>
                </a:solidFill>
                <a:latin typeface="+mj-ea"/>
              </a:rPr>
              <a:t>NON-COOPERATIVE GAME </a:t>
            </a:r>
          </a:p>
          <a:p>
            <a:r>
              <a:rPr lang="en-US" altLang="zh-CN" sz="1800" b="1" dirty="0">
                <a:solidFill>
                  <a:schemeClr val="accent1"/>
                </a:solidFill>
                <a:latin typeface="+mj-ea"/>
              </a:rPr>
              <a:t>AMONG UTILITY COMPANIES</a:t>
            </a:r>
            <a:endParaRPr lang="zh-CN" altLang="en-US" sz="1800" b="1" dirty="0">
              <a:solidFill>
                <a:schemeClr val="accent1"/>
              </a:solidFill>
              <a:latin typeface="+mj-ea"/>
            </a:endParaRPr>
          </a:p>
        </p:txBody>
      </p:sp>
      <p:sp>
        <p:nvSpPr>
          <p:cNvPr id="4" name="矩形 3"/>
          <p:cNvSpPr/>
          <p:nvPr/>
        </p:nvSpPr>
        <p:spPr>
          <a:xfrm>
            <a:off x="319405" y="3007360"/>
            <a:ext cx="920750"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CN" sz="2400" b="1" dirty="0">
                <a:solidFill>
                  <a:srgbClr val="406CB3"/>
                </a:solidFill>
                <a:latin typeface="叶根友行书(繁)08" panose="02010601030101010101" charset="-122"/>
                <a:ea typeface="叶根友行书(繁)08" panose="02010601030101010101" charset="-122"/>
              </a:rPr>
              <a:t>05</a:t>
            </a:r>
            <a:endParaRPr kumimoji="0" lang="zh-CN" altLang="en-US" sz="2400" b="1" i="0" u="none" strike="noStrike" kern="1200" cap="none" spc="0" normalizeH="0" baseline="0" noProof="0" dirty="0">
              <a:ln>
                <a:noFill/>
              </a:ln>
              <a:solidFill>
                <a:srgbClr val="406CB3"/>
              </a:solidFill>
              <a:effectLst/>
              <a:uLnTx/>
              <a:uFillTx/>
              <a:latin typeface="叶根友行书(繁)08" panose="02010601030101010101" charset="-122"/>
              <a:ea typeface="叶根友行书(繁)08" panose="02010601030101010101" charset="-122"/>
              <a:cs typeface="+mn-cs"/>
            </a:endParaRPr>
          </a:p>
        </p:txBody>
      </p:sp>
    </p:spTree>
    <p:extLst>
      <p:ext uri="{BB962C8B-B14F-4D97-AF65-F5344CB8AC3E}">
        <p14:creationId xmlns:p14="http://schemas.microsoft.com/office/powerpoint/2010/main" val="4003034037"/>
      </p:ext>
    </p:extLst>
  </p:cSld>
  <p:clrMapOvr>
    <a:masterClrMapping/>
  </p:clrMapOvr>
  <p:transition spd="slow">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4325786" cy="338554"/>
          </a:xfrm>
          <a:prstGeom prst="rect">
            <a:avLst/>
          </a:prstGeom>
          <a:noFill/>
        </p:spPr>
        <p:txBody>
          <a:bodyPr wrap="square" rtlCol="0">
            <a:spAutoFit/>
          </a:bodyPr>
          <a:lstStyle/>
          <a:p>
            <a:pPr>
              <a:defRPr/>
            </a:pPr>
            <a:r>
              <a:rPr lang="en-US" altLang="zh-CN" sz="1600" b="1" dirty="0">
                <a:solidFill>
                  <a:srgbClr val="406CB3"/>
                </a:solidFill>
                <a:latin typeface="微软雅黑" panose="020B0503020204020204" charset="-122"/>
                <a:ea typeface="微软雅黑" panose="020B0503020204020204" charset="-122"/>
              </a:rPr>
              <a:t>NON-COORPERATIVE GAME</a:t>
            </a:r>
            <a:r>
              <a:rPr kumimoji="0" lang="en-US" altLang="zh-CN"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rPr>
              <a:t> Analysis</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3" name="文本框 12"/>
          <p:cNvSpPr txBox="1"/>
          <p:nvPr/>
        </p:nvSpPr>
        <p:spPr>
          <a:xfrm>
            <a:off x="583180" y="1073569"/>
            <a:ext cx="7880542" cy="830997"/>
          </a:xfrm>
          <a:prstGeom prst="rect">
            <a:avLst/>
          </a:prstGeom>
          <a:noFill/>
        </p:spPr>
        <p:txBody>
          <a:bodyPr wrap="square" rtlCol="0">
            <a:spAutoFit/>
          </a:bodyPr>
          <a:lstStyle/>
          <a:p>
            <a:pPr lvl="0"/>
            <a:r>
              <a:rPr lang="zh-CN" altLang="en-US" sz="1600" dirty="0">
                <a:solidFill>
                  <a:prstClr val="black"/>
                </a:solidFill>
              </a:rPr>
              <a:t>博弈者：</a:t>
            </a:r>
            <a:r>
              <a:rPr lang="zh-CN" altLang="en-US" sz="1600" dirty="0" smtClean="0">
                <a:solidFill>
                  <a:prstClr val="black"/>
                </a:solidFill>
              </a:rPr>
              <a:t>所有能源公司</a:t>
            </a:r>
            <a:endParaRPr lang="en-US" altLang="zh-CN" sz="1600" dirty="0">
              <a:solidFill>
                <a:prstClr val="black"/>
              </a:solidFill>
            </a:endParaRPr>
          </a:p>
          <a:p>
            <a:pPr lvl="0"/>
            <a:r>
              <a:rPr lang="zh-CN" altLang="en-US" sz="1600" dirty="0">
                <a:solidFill>
                  <a:prstClr val="black"/>
                </a:solidFill>
              </a:rPr>
              <a:t>博弈策略：每家公司，对于每一个时间段，采取何种定价方式</a:t>
            </a:r>
            <a:endParaRPr lang="en-US" altLang="zh-CN" sz="1600" dirty="0">
              <a:solidFill>
                <a:prstClr val="black"/>
              </a:solidFill>
            </a:endParaRPr>
          </a:p>
          <a:p>
            <a:pPr lvl="0"/>
            <a:r>
              <a:rPr lang="zh-CN" altLang="en-US" sz="1600" dirty="0">
                <a:solidFill>
                  <a:prstClr val="black"/>
                </a:solidFill>
              </a:rPr>
              <a:t>效用来源：每家公司的利润</a:t>
            </a:r>
          </a:p>
        </p:txBody>
      </p:sp>
      <p:pic>
        <p:nvPicPr>
          <p:cNvPr id="6" name="Picture 5">
            <a:extLst>
              <a:ext uri="{FF2B5EF4-FFF2-40B4-BE49-F238E27FC236}">
                <a16:creationId xmlns:a16="http://schemas.microsoft.com/office/drawing/2014/main" xmlns="" id="{73F6A58F-59DC-4305-B228-5D0FD652CAC0}"/>
              </a:ext>
            </a:extLst>
          </p:cNvPr>
          <p:cNvPicPr>
            <a:picLocks noChangeAspect="1"/>
          </p:cNvPicPr>
          <p:nvPr/>
        </p:nvPicPr>
        <p:blipFill>
          <a:blip r:embed="rId2"/>
          <a:stretch>
            <a:fillRect/>
          </a:stretch>
        </p:blipFill>
        <p:spPr>
          <a:xfrm>
            <a:off x="1615993" y="2208623"/>
            <a:ext cx="5912014" cy="1982912"/>
          </a:xfrm>
          <a:prstGeom prst="rect">
            <a:avLst/>
          </a:prstGeom>
        </p:spPr>
      </p:pic>
      <p:sp>
        <p:nvSpPr>
          <p:cNvPr id="11" name="文本框 12">
            <a:extLst>
              <a:ext uri="{FF2B5EF4-FFF2-40B4-BE49-F238E27FC236}">
                <a16:creationId xmlns:a16="http://schemas.microsoft.com/office/drawing/2014/main" xmlns="" id="{1389D254-85BE-4474-ABB2-CA1060A31602}"/>
              </a:ext>
            </a:extLst>
          </p:cNvPr>
          <p:cNvSpPr txBox="1"/>
          <p:nvPr/>
        </p:nvSpPr>
        <p:spPr>
          <a:xfrm>
            <a:off x="1157399" y="4191535"/>
            <a:ext cx="7880542" cy="584775"/>
          </a:xfrm>
          <a:prstGeom prst="rect">
            <a:avLst/>
          </a:prstGeom>
          <a:noFill/>
        </p:spPr>
        <p:txBody>
          <a:bodyPr wrap="square" rtlCol="0">
            <a:spAutoFit/>
          </a:bodyPr>
          <a:lstStyle/>
          <a:p>
            <a:pPr lvl="0"/>
            <a:r>
              <a:rPr lang="en-US" altLang="zh-CN" sz="1600" dirty="0">
                <a:solidFill>
                  <a:prstClr val="black"/>
                </a:solidFill>
              </a:rPr>
              <a:t>r&lt;1:</a:t>
            </a:r>
            <a:r>
              <a:rPr lang="zh-CN" altLang="en-US" sz="1600" dirty="0">
                <a:solidFill>
                  <a:prstClr val="black"/>
                </a:solidFill>
              </a:rPr>
              <a:t>公司供电产出小于用户需求</a:t>
            </a:r>
            <a:endParaRPr lang="en-US" altLang="zh-CN" sz="1600" dirty="0">
              <a:solidFill>
                <a:prstClr val="black"/>
              </a:solidFill>
            </a:endParaRPr>
          </a:p>
          <a:p>
            <a:pPr lvl="0"/>
            <a:r>
              <a:rPr lang="en-US" altLang="zh-CN" sz="1600" dirty="0">
                <a:solidFill>
                  <a:prstClr val="black"/>
                </a:solidFill>
              </a:rPr>
              <a:t>r&gt;1:</a:t>
            </a:r>
            <a:r>
              <a:rPr lang="zh-CN" altLang="en-US" sz="1600" dirty="0">
                <a:solidFill>
                  <a:prstClr val="black"/>
                </a:solidFill>
              </a:rPr>
              <a:t>公司供电产出大于用户需求</a:t>
            </a:r>
          </a:p>
        </p:txBody>
      </p:sp>
    </p:spTree>
    <p:extLst>
      <p:ext uri="{BB962C8B-B14F-4D97-AF65-F5344CB8AC3E}">
        <p14:creationId xmlns:p14="http://schemas.microsoft.com/office/powerpoint/2010/main" val="23389202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4325786" cy="338554"/>
          </a:xfrm>
          <a:prstGeom prst="rect">
            <a:avLst/>
          </a:prstGeom>
          <a:noFill/>
        </p:spPr>
        <p:txBody>
          <a:bodyPr wrap="square" rtlCol="0">
            <a:spAutoFit/>
          </a:bodyPr>
          <a:lstStyle/>
          <a:p>
            <a:pPr>
              <a:defRPr/>
            </a:pPr>
            <a:r>
              <a:rPr lang="en-US" altLang="zh-CN" sz="1600" b="1" dirty="0">
                <a:solidFill>
                  <a:srgbClr val="406CB3"/>
                </a:solidFill>
                <a:latin typeface="微软雅黑" panose="020B0503020204020204" charset="-122"/>
                <a:ea typeface="微软雅黑" panose="020B0503020204020204" charset="-122"/>
              </a:rPr>
              <a:t>NON-COORPERATIVE GAME</a:t>
            </a:r>
            <a:r>
              <a:rPr kumimoji="0" lang="en-US" altLang="zh-CN"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rPr>
              <a:t> Analysis</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3" name="文本框 12"/>
          <p:cNvSpPr txBox="1"/>
          <p:nvPr/>
        </p:nvSpPr>
        <p:spPr>
          <a:xfrm>
            <a:off x="583180" y="1073569"/>
            <a:ext cx="7880542" cy="1815882"/>
          </a:xfrm>
          <a:prstGeom prst="rect">
            <a:avLst/>
          </a:prstGeom>
          <a:noFill/>
        </p:spPr>
        <p:txBody>
          <a:bodyPr wrap="square" rtlCol="0">
            <a:spAutoFit/>
          </a:bodyPr>
          <a:lstStyle/>
          <a:p>
            <a:pPr lvl="0"/>
            <a:r>
              <a:rPr lang="zh-CN" altLang="en-US" sz="1600" b="1" dirty="0">
                <a:solidFill>
                  <a:prstClr val="black"/>
                </a:solidFill>
              </a:rPr>
              <a:t>命题：</a:t>
            </a:r>
            <a:r>
              <a:rPr lang="zh-CN" altLang="en-US" sz="1600" dirty="0">
                <a:solidFill>
                  <a:prstClr val="black"/>
                </a:solidFill>
              </a:rPr>
              <a:t>在公司之间的非合作博弈之中存在纳什均衡</a:t>
            </a:r>
            <a:endParaRPr lang="en-US" altLang="zh-CN" sz="1600" dirty="0">
              <a:solidFill>
                <a:prstClr val="black"/>
              </a:solidFill>
            </a:endParaRPr>
          </a:p>
          <a:p>
            <a:pPr lvl="0"/>
            <a:r>
              <a:rPr lang="zh-CN" altLang="en-US" sz="1600" b="1" dirty="0">
                <a:solidFill>
                  <a:prstClr val="black"/>
                </a:solidFill>
              </a:rPr>
              <a:t>证明：</a:t>
            </a:r>
            <a:endParaRPr lang="en-US" altLang="zh-CN" sz="1600" b="1"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对于公司来说，其没有必要同时保证供给均衡与个人利益最大化，因此公司只追求把自己的产出全部售完</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事实上最终供求必然达到均衡</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下面证明利润函数为凸函数</a:t>
            </a:r>
            <a:endParaRPr lang="en-US" altLang="zh-CN" sz="1600" dirty="0">
              <a:solidFill>
                <a:prstClr val="black"/>
              </a:solidFill>
            </a:endParaRPr>
          </a:p>
          <a:p>
            <a:pPr marL="285750" lvl="0" indent="-285750">
              <a:buFont typeface="Arial" panose="020B0604020202020204" pitchFamily="34" charset="0"/>
              <a:buChar char="•"/>
            </a:pPr>
            <a:endParaRPr lang="zh-CN" altLang="en-US" sz="1600" dirty="0">
              <a:solidFill>
                <a:prstClr val="black"/>
              </a:solidFill>
            </a:endParaRPr>
          </a:p>
        </p:txBody>
      </p:sp>
      <p:pic>
        <p:nvPicPr>
          <p:cNvPr id="2" name="Picture 1">
            <a:extLst>
              <a:ext uri="{FF2B5EF4-FFF2-40B4-BE49-F238E27FC236}">
                <a16:creationId xmlns:a16="http://schemas.microsoft.com/office/drawing/2014/main" xmlns="" id="{A056A012-00DF-4CED-8203-BC2880ED3D2D}"/>
              </a:ext>
            </a:extLst>
          </p:cNvPr>
          <p:cNvPicPr>
            <a:picLocks noChangeAspect="1"/>
          </p:cNvPicPr>
          <p:nvPr/>
        </p:nvPicPr>
        <p:blipFill>
          <a:blip r:embed="rId2"/>
          <a:stretch>
            <a:fillRect/>
          </a:stretch>
        </p:blipFill>
        <p:spPr>
          <a:xfrm>
            <a:off x="771883" y="2900334"/>
            <a:ext cx="2585296" cy="574008"/>
          </a:xfrm>
          <a:prstGeom prst="rect">
            <a:avLst/>
          </a:prstGeom>
        </p:spPr>
      </p:pic>
      <p:pic>
        <p:nvPicPr>
          <p:cNvPr id="3" name="Picture 2">
            <a:extLst>
              <a:ext uri="{FF2B5EF4-FFF2-40B4-BE49-F238E27FC236}">
                <a16:creationId xmlns:a16="http://schemas.microsoft.com/office/drawing/2014/main" xmlns="" id="{8A868480-4A52-45A5-84A6-10B0CEC89903}"/>
              </a:ext>
            </a:extLst>
          </p:cNvPr>
          <p:cNvPicPr>
            <a:picLocks noChangeAspect="1"/>
          </p:cNvPicPr>
          <p:nvPr/>
        </p:nvPicPr>
        <p:blipFill>
          <a:blip r:embed="rId3"/>
          <a:stretch>
            <a:fillRect/>
          </a:stretch>
        </p:blipFill>
        <p:spPr>
          <a:xfrm>
            <a:off x="1179129" y="3474342"/>
            <a:ext cx="1580746" cy="595589"/>
          </a:xfrm>
          <a:prstGeom prst="rect">
            <a:avLst/>
          </a:prstGeom>
        </p:spPr>
      </p:pic>
      <p:pic>
        <p:nvPicPr>
          <p:cNvPr id="4" name="Picture 3">
            <a:extLst>
              <a:ext uri="{FF2B5EF4-FFF2-40B4-BE49-F238E27FC236}">
                <a16:creationId xmlns:a16="http://schemas.microsoft.com/office/drawing/2014/main" xmlns="" id="{67C39B1B-F6F5-4889-860C-B29D5B3A27EC}"/>
              </a:ext>
            </a:extLst>
          </p:cNvPr>
          <p:cNvPicPr>
            <a:picLocks noChangeAspect="1"/>
          </p:cNvPicPr>
          <p:nvPr/>
        </p:nvPicPr>
        <p:blipFill>
          <a:blip r:embed="rId4"/>
          <a:stretch>
            <a:fillRect/>
          </a:stretch>
        </p:blipFill>
        <p:spPr>
          <a:xfrm>
            <a:off x="1184229" y="4069932"/>
            <a:ext cx="1531602" cy="548824"/>
          </a:xfrm>
          <a:prstGeom prst="rect">
            <a:avLst/>
          </a:prstGeom>
        </p:spPr>
      </p:pic>
      <p:pic>
        <p:nvPicPr>
          <p:cNvPr id="7" name="Picture 6">
            <a:extLst>
              <a:ext uri="{FF2B5EF4-FFF2-40B4-BE49-F238E27FC236}">
                <a16:creationId xmlns:a16="http://schemas.microsoft.com/office/drawing/2014/main" xmlns="" id="{CEA43BF1-03BB-44C2-A312-B16261365E16}"/>
              </a:ext>
            </a:extLst>
          </p:cNvPr>
          <p:cNvPicPr>
            <a:picLocks noChangeAspect="1"/>
          </p:cNvPicPr>
          <p:nvPr/>
        </p:nvPicPr>
        <p:blipFill>
          <a:blip r:embed="rId5"/>
          <a:stretch>
            <a:fillRect/>
          </a:stretch>
        </p:blipFill>
        <p:spPr>
          <a:xfrm>
            <a:off x="3545882" y="2889451"/>
            <a:ext cx="2577109" cy="1344411"/>
          </a:xfrm>
          <a:prstGeom prst="rect">
            <a:avLst/>
          </a:prstGeom>
        </p:spPr>
      </p:pic>
      <p:pic>
        <p:nvPicPr>
          <p:cNvPr id="8" name="Picture 7">
            <a:extLst>
              <a:ext uri="{FF2B5EF4-FFF2-40B4-BE49-F238E27FC236}">
                <a16:creationId xmlns:a16="http://schemas.microsoft.com/office/drawing/2014/main" xmlns="" id="{67A11096-22A0-4A16-AC97-9F2D11341AD2}"/>
              </a:ext>
            </a:extLst>
          </p:cNvPr>
          <p:cNvPicPr>
            <a:picLocks noChangeAspect="1"/>
          </p:cNvPicPr>
          <p:nvPr/>
        </p:nvPicPr>
        <p:blipFill>
          <a:blip r:embed="rId6"/>
          <a:stretch>
            <a:fillRect/>
          </a:stretch>
        </p:blipFill>
        <p:spPr>
          <a:xfrm>
            <a:off x="771883" y="2571749"/>
            <a:ext cx="592944" cy="492785"/>
          </a:xfrm>
          <a:prstGeom prst="rect">
            <a:avLst/>
          </a:prstGeom>
        </p:spPr>
      </p:pic>
      <p:pic>
        <p:nvPicPr>
          <p:cNvPr id="9" name="Picture 8">
            <a:extLst>
              <a:ext uri="{FF2B5EF4-FFF2-40B4-BE49-F238E27FC236}">
                <a16:creationId xmlns:a16="http://schemas.microsoft.com/office/drawing/2014/main" xmlns="" id="{A4EAEE39-5F12-4972-83F9-4705D7D20C14}"/>
              </a:ext>
            </a:extLst>
          </p:cNvPr>
          <p:cNvPicPr>
            <a:picLocks noChangeAspect="1"/>
          </p:cNvPicPr>
          <p:nvPr/>
        </p:nvPicPr>
        <p:blipFill>
          <a:blip r:embed="rId7"/>
          <a:stretch>
            <a:fillRect/>
          </a:stretch>
        </p:blipFill>
        <p:spPr>
          <a:xfrm>
            <a:off x="3670331" y="4181809"/>
            <a:ext cx="681856" cy="482197"/>
          </a:xfrm>
          <a:prstGeom prst="rect">
            <a:avLst/>
          </a:prstGeom>
        </p:spPr>
      </p:pic>
      <p:pic>
        <p:nvPicPr>
          <p:cNvPr id="10" name="Picture 9">
            <a:extLst>
              <a:ext uri="{FF2B5EF4-FFF2-40B4-BE49-F238E27FC236}">
                <a16:creationId xmlns:a16="http://schemas.microsoft.com/office/drawing/2014/main" xmlns="" id="{1BE9F6A2-D70E-4975-9CFF-AF1916BC0E93}"/>
              </a:ext>
            </a:extLst>
          </p:cNvPr>
          <p:cNvPicPr>
            <a:picLocks noChangeAspect="1"/>
          </p:cNvPicPr>
          <p:nvPr/>
        </p:nvPicPr>
        <p:blipFill>
          <a:blip r:embed="rId8"/>
          <a:stretch>
            <a:fillRect/>
          </a:stretch>
        </p:blipFill>
        <p:spPr>
          <a:xfrm>
            <a:off x="6702736" y="3336237"/>
            <a:ext cx="1947333" cy="703516"/>
          </a:xfrm>
          <a:prstGeom prst="rect">
            <a:avLst/>
          </a:prstGeom>
        </p:spPr>
      </p:pic>
      <p:sp>
        <p:nvSpPr>
          <p:cNvPr id="12" name="Arrow: Right 11">
            <a:extLst>
              <a:ext uri="{FF2B5EF4-FFF2-40B4-BE49-F238E27FC236}">
                <a16:creationId xmlns:a16="http://schemas.microsoft.com/office/drawing/2014/main" xmlns="" id="{412A5D40-0821-48A4-B245-8727508042F1}"/>
              </a:ext>
            </a:extLst>
          </p:cNvPr>
          <p:cNvSpPr/>
          <p:nvPr/>
        </p:nvSpPr>
        <p:spPr>
          <a:xfrm>
            <a:off x="155643" y="3522133"/>
            <a:ext cx="524635" cy="23029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6" name="Arrow: Right 15">
            <a:extLst>
              <a:ext uri="{FF2B5EF4-FFF2-40B4-BE49-F238E27FC236}">
                <a16:creationId xmlns:a16="http://schemas.microsoft.com/office/drawing/2014/main" xmlns="" id="{D4AA6B79-72E4-4A5B-9F7E-8FD5920FF7C4}"/>
              </a:ext>
            </a:extLst>
          </p:cNvPr>
          <p:cNvSpPr/>
          <p:nvPr/>
        </p:nvSpPr>
        <p:spPr>
          <a:xfrm>
            <a:off x="3086866" y="3522133"/>
            <a:ext cx="524635" cy="23029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Arrow: Right 16">
            <a:extLst>
              <a:ext uri="{FF2B5EF4-FFF2-40B4-BE49-F238E27FC236}">
                <a16:creationId xmlns:a16="http://schemas.microsoft.com/office/drawing/2014/main" xmlns="" id="{9821CDD8-7051-478A-9D89-B8105BC6EFF5}"/>
              </a:ext>
            </a:extLst>
          </p:cNvPr>
          <p:cNvSpPr/>
          <p:nvPr/>
        </p:nvSpPr>
        <p:spPr>
          <a:xfrm>
            <a:off x="6150546" y="3541842"/>
            <a:ext cx="524635" cy="23029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4753569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4325786" cy="338554"/>
          </a:xfrm>
          <a:prstGeom prst="rect">
            <a:avLst/>
          </a:prstGeom>
          <a:noFill/>
        </p:spPr>
        <p:txBody>
          <a:bodyPr wrap="square" rtlCol="0">
            <a:spAutoFit/>
          </a:bodyPr>
          <a:lstStyle/>
          <a:p>
            <a:pPr>
              <a:defRPr/>
            </a:pPr>
            <a:r>
              <a:rPr lang="en-US" altLang="zh-CN" sz="1600" b="1" dirty="0">
                <a:solidFill>
                  <a:srgbClr val="406CB3"/>
                </a:solidFill>
                <a:latin typeface="微软雅黑" panose="020B0503020204020204" charset="-122"/>
                <a:ea typeface="微软雅黑" panose="020B0503020204020204" charset="-122"/>
              </a:rPr>
              <a:t>NON-COORPERATIVE GAME</a:t>
            </a:r>
            <a:r>
              <a:rPr kumimoji="0" lang="en-US" altLang="zh-CN"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rPr>
              <a:t> Analysis</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3" name="文本框 12"/>
          <p:cNvSpPr txBox="1"/>
          <p:nvPr/>
        </p:nvSpPr>
        <p:spPr>
          <a:xfrm>
            <a:off x="583180" y="1073569"/>
            <a:ext cx="7880542" cy="1161344"/>
          </a:xfrm>
          <a:prstGeom prst="rect">
            <a:avLst/>
          </a:prstGeom>
          <a:noFill/>
        </p:spPr>
        <p:txBody>
          <a:bodyPr wrap="square" rtlCol="0">
            <a:spAutoFit/>
          </a:bodyPr>
          <a:lstStyle/>
          <a:p>
            <a:pPr lvl="0">
              <a:lnSpc>
                <a:spcPct val="150000"/>
              </a:lnSpc>
            </a:pPr>
            <a:r>
              <a:rPr lang="zh-CN" altLang="en-US" sz="1600" dirty="0">
                <a:solidFill>
                  <a:prstClr val="black"/>
                </a:solidFill>
              </a:rPr>
              <a:t>无论产出过大还是过小，公司的利润都会减少</a:t>
            </a:r>
            <a:endParaRPr lang="en-US" altLang="zh-CN" sz="1600" dirty="0">
              <a:solidFill>
                <a:prstClr val="black"/>
              </a:solidFill>
            </a:endParaRPr>
          </a:p>
          <a:p>
            <a:pPr lvl="0">
              <a:lnSpc>
                <a:spcPct val="150000"/>
              </a:lnSpc>
            </a:pPr>
            <a:r>
              <a:rPr lang="zh-CN" altLang="en-US" sz="1600" dirty="0">
                <a:solidFill>
                  <a:prstClr val="black"/>
                </a:solidFill>
              </a:rPr>
              <a:t>但供电产出并不总是对应着用户的需求</a:t>
            </a:r>
            <a:endParaRPr lang="en-US" altLang="zh-CN" sz="1600" dirty="0">
              <a:solidFill>
                <a:prstClr val="black"/>
              </a:solidFill>
            </a:endParaRPr>
          </a:p>
          <a:p>
            <a:pPr lvl="0">
              <a:lnSpc>
                <a:spcPct val="150000"/>
              </a:lnSpc>
            </a:pPr>
            <a:r>
              <a:rPr lang="zh-CN" altLang="en-US" sz="1600" dirty="0">
                <a:solidFill>
                  <a:prstClr val="black"/>
                </a:solidFill>
              </a:rPr>
              <a:t>因此公司与用户之间需要进行不断得动态博弈来达到纳什均衡</a:t>
            </a:r>
          </a:p>
        </p:txBody>
      </p:sp>
      <p:pic>
        <p:nvPicPr>
          <p:cNvPr id="8" name="Picture 7">
            <a:extLst>
              <a:ext uri="{FF2B5EF4-FFF2-40B4-BE49-F238E27FC236}">
                <a16:creationId xmlns:a16="http://schemas.microsoft.com/office/drawing/2014/main" xmlns="" id="{ADF5331F-E837-4479-93F9-48C0EA6C699C}"/>
              </a:ext>
            </a:extLst>
          </p:cNvPr>
          <p:cNvPicPr>
            <a:picLocks noChangeAspect="1"/>
          </p:cNvPicPr>
          <p:nvPr/>
        </p:nvPicPr>
        <p:blipFill>
          <a:blip r:embed="rId2"/>
          <a:stretch>
            <a:fillRect/>
          </a:stretch>
        </p:blipFill>
        <p:spPr>
          <a:xfrm>
            <a:off x="2910634" y="2556830"/>
            <a:ext cx="1947333" cy="703516"/>
          </a:xfrm>
          <a:prstGeom prst="rect">
            <a:avLst/>
          </a:prstGeom>
        </p:spPr>
      </p:pic>
    </p:spTree>
    <p:extLst>
      <p:ext uri="{BB962C8B-B14F-4D97-AF65-F5344CB8AC3E}">
        <p14:creationId xmlns:p14="http://schemas.microsoft.com/office/powerpoint/2010/main" val="9395379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4325786" cy="338554"/>
          </a:xfrm>
          <a:prstGeom prst="rect">
            <a:avLst/>
          </a:prstGeom>
          <a:noFill/>
        </p:spPr>
        <p:txBody>
          <a:bodyPr wrap="square" rtlCol="0">
            <a:spAutoFit/>
          </a:bodyPr>
          <a:lstStyle/>
          <a:p>
            <a:pPr>
              <a:defRPr/>
            </a:pPr>
            <a:r>
              <a:rPr kumimoji="0" lang="en-US" altLang="zh-CN"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rPr>
              <a:t>ITERATIVE DISTRIBUTE</a:t>
            </a:r>
            <a:r>
              <a:rPr lang="en-US" altLang="zh-CN" sz="1600" b="1" dirty="0">
                <a:solidFill>
                  <a:srgbClr val="406CB3"/>
                </a:solidFill>
                <a:latin typeface="微软雅黑" panose="020B0503020204020204" charset="-122"/>
                <a:ea typeface="微软雅黑" panose="020B0503020204020204" charset="-122"/>
              </a:rPr>
              <a:t>D ALGORITHM</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3" name="文本框 12"/>
          <p:cNvSpPr txBox="1"/>
          <p:nvPr/>
        </p:nvSpPr>
        <p:spPr>
          <a:xfrm>
            <a:off x="583180" y="1073569"/>
            <a:ext cx="7880542" cy="338554"/>
          </a:xfrm>
          <a:prstGeom prst="rect">
            <a:avLst/>
          </a:prstGeom>
          <a:noFill/>
        </p:spPr>
        <p:txBody>
          <a:bodyPr wrap="square" rtlCol="0">
            <a:spAutoFit/>
          </a:bodyPr>
          <a:lstStyle/>
          <a:p>
            <a:pPr lvl="0"/>
            <a:r>
              <a:rPr lang="zh-CN" altLang="en-US" sz="1600" dirty="0">
                <a:solidFill>
                  <a:prstClr val="black"/>
                </a:solidFill>
              </a:rPr>
              <a:t>为了模拟公司与用户之间的博弈过程，使用了迭代算法，其中</a:t>
            </a:r>
            <a:r>
              <a:rPr lang="en-US" altLang="zh-CN" sz="1600" dirty="0">
                <a:solidFill>
                  <a:prstClr val="black"/>
                </a:solidFill>
              </a:rPr>
              <a:t>m</a:t>
            </a:r>
            <a:r>
              <a:rPr lang="zh-CN" altLang="en-US" sz="1600" dirty="0">
                <a:solidFill>
                  <a:prstClr val="black"/>
                </a:solidFill>
              </a:rPr>
              <a:t>为迭代次数</a:t>
            </a:r>
          </a:p>
        </p:txBody>
      </p:sp>
      <p:pic>
        <p:nvPicPr>
          <p:cNvPr id="8" name="Picture 7">
            <a:extLst>
              <a:ext uri="{FF2B5EF4-FFF2-40B4-BE49-F238E27FC236}">
                <a16:creationId xmlns:a16="http://schemas.microsoft.com/office/drawing/2014/main" xmlns="" id="{5E23BF31-AE62-43AB-AE85-7ADCFA340D24}"/>
              </a:ext>
            </a:extLst>
          </p:cNvPr>
          <p:cNvPicPr>
            <a:picLocks noChangeAspect="1"/>
          </p:cNvPicPr>
          <p:nvPr/>
        </p:nvPicPr>
        <p:blipFill>
          <a:blip r:embed="rId2"/>
          <a:stretch>
            <a:fillRect/>
          </a:stretch>
        </p:blipFill>
        <p:spPr>
          <a:xfrm>
            <a:off x="663921" y="1731341"/>
            <a:ext cx="2933464" cy="920796"/>
          </a:xfrm>
          <a:prstGeom prst="rect">
            <a:avLst/>
          </a:prstGeom>
        </p:spPr>
      </p:pic>
      <p:pic>
        <p:nvPicPr>
          <p:cNvPr id="9" name="Picture 8">
            <a:extLst>
              <a:ext uri="{FF2B5EF4-FFF2-40B4-BE49-F238E27FC236}">
                <a16:creationId xmlns:a16="http://schemas.microsoft.com/office/drawing/2014/main" xmlns="" id="{0577A162-BA7C-4CDE-ADBD-6CBCDFC2410F}"/>
              </a:ext>
            </a:extLst>
          </p:cNvPr>
          <p:cNvPicPr>
            <a:picLocks noChangeAspect="1"/>
          </p:cNvPicPr>
          <p:nvPr/>
        </p:nvPicPr>
        <p:blipFill>
          <a:blip r:embed="rId3"/>
          <a:stretch>
            <a:fillRect/>
          </a:stretch>
        </p:blipFill>
        <p:spPr>
          <a:xfrm>
            <a:off x="1291628" y="2681205"/>
            <a:ext cx="1350852" cy="532014"/>
          </a:xfrm>
          <a:prstGeom prst="rect">
            <a:avLst/>
          </a:prstGeom>
        </p:spPr>
      </p:pic>
      <p:pic>
        <p:nvPicPr>
          <p:cNvPr id="10" name="Picture 9">
            <a:extLst>
              <a:ext uri="{FF2B5EF4-FFF2-40B4-BE49-F238E27FC236}">
                <a16:creationId xmlns:a16="http://schemas.microsoft.com/office/drawing/2014/main" xmlns="" id="{827EFF2A-539D-4188-9522-C323A901E465}"/>
              </a:ext>
            </a:extLst>
          </p:cNvPr>
          <p:cNvPicPr>
            <a:picLocks noChangeAspect="1"/>
          </p:cNvPicPr>
          <p:nvPr/>
        </p:nvPicPr>
        <p:blipFill>
          <a:blip r:embed="rId4"/>
          <a:stretch>
            <a:fillRect/>
          </a:stretch>
        </p:blipFill>
        <p:spPr>
          <a:xfrm>
            <a:off x="4318503" y="1566249"/>
            <a:ext cx="3994983" cy="2910312"/>
          </a:xfrm>
          <a:prstGeom prst="rect">
            <a:avLst/>
          </a:prstGeom>
        </p:spPr>
      </p:pic>
    </p:spTree>
    <p:extLst>
      <p:ext uri="{BB962C8B-B14F-4D97-AF65-F5344CB8AC3E}">
        <p14:creationId xmlns:p14="http://schemas.microsoft.com/office/powerpoint/2010/main" val="268191216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4325786" cy="338554"/>
          </a:xfrm>
          <a:prstGeom prst="rect">
            <a:avLst/>
          </a:prstGeom>
          <a:noFill/>
        </p:spPr>
        <p:txBody>
          <a:bodyPr wrap="square" rtlCol="0">
            <a:spAutoFit/>
          </a:bodyPr>
          <a:lstStyle/>
          <a:p>
            <a:pPr>
              <a:defRPr/>
            </a:pPr>
            <a:r>
              <a:rPr lang="en-US" altLang="zh-CN" sz="1600" b="1" dirty="0">
                <a:solidFill>
                  <a:srgbClr val="406CB3"/>
                </a:solidFill>
                <a:latin typeface="微软雅黑" panose="020B0503020204020204" charset="-122"/>
                <a:ea typeface="微软雅黑" panose="020B0503020204020204" charset="-122"/>
              </a:rPr>
              <a:t>ITERATIVE DISTRIBUTED ALGORITHM</a:t>
            </a:r>
            <a:endParaRPr lang="zh-CN" altLang="en-US" sz="1600" b="1" dirty="0">
              <a:solidFill>
                <a:srgbClr val="406CB3"/>
              </a:solidFill>
              <a:latin typeface="微软雅黑" panose="020B0503020204020204" charset="-122"/>
              <a:ea typeface="微软雅黑" panose="020B0503020204020204" charset="-122"/>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pic>
        <p:nvPicPr>
          <p:cNvPr id="2" name="Picture 1">
            <a:extLst>
              <a:ext uri="{FF2B5EF4-FFF2-40B4-BE49-F238E27FC236}">
                <a16:creationId xmlns:a16="http://schemas.microsoft.com/office/drawing/2014/main" xmlns="" id="{3057D810-3FE9-4E70-BE26-CE8D7EEF5D99}"/>
              </a:ext>
            </a:extLst>
          </p:cNvPr>
          <p:cNvPicPr>
            <a:picLocks noChangeAspect="1"/>
          </p:cNvPicPr>
          <p:nvPr/>
        </p:nvPicPr>
        <p:blipFill>
          <a:blip r:embed="rId2"/>
          <a:stretch>
            <a:fillRect/>
          </a:stretch>
        </p:blipFill>
        <p:spPr>
          <a:xfrm>
            <a:off x="3268406" y="1405624"/>
            <a:ext cx="2607188" cy="2501250"/>
          </a:xfrm>
          <a:prstGeom prst="rect">
            <a:avLst/>
          </a:prstGeom>
        </p:spPr>
      </p:pic>
    </p:spTree>
    <p:extLst>
      <p:ext uri="{BB962C8B-B14F-4D97-AF65-F5344CB8AC3E}">
        <p14:creationId xmlns:p14="http://schemas.microsoft.com/office/powerpoint/2010/main" val="2410921534"/>
      </p:ext>
    </p:extLst>
  </p:cSld>
  <p:clrMapOvr>
    <a:masterClrMapping/>
  </p:clrMapOvr>
  <p:transition spd="slow">
    <p:wipe dir="r"/>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xmlns="" id="{823AC064-BC96-4F32-8AE1-B2FD3875482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283551" y="3475159"/>
            <a:ext cx="8579094" cy="138319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xmlns="" id="{7E7C77BC-7138-40B1-A15B-20F57A494629}"/>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1657350" y="4304018"/>
            <a:ext cx="5829300"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DB146403-F3D6-484B-B2ED-97F9565D037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4572000" y="358311"/>
            <a:ext cx="0" cy="2743200"/>
          </a:xfrm>
          <a:prstGeom prst="line">
            <a:avLst/>
          </a:prstGeom>
          <a:ln w="101600" cmpd="dbl">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xmlns="" id="{5BB59D3D-447C-4D22-8A9C-D489DA71F70F}"/>
              </a:ext>
            </a:extLst>
          </p:cNvPr>
          <p:cNvPicPr>
            <a:picLocks noChangeAspect="1"/>
          </p:cNvPicPr>
          <p:nvPr/>
        </p:nvPicPr>
        <p:blipFill>
          <a:blip r:embed="rId2"/>
          <a:stretch>
            <a:fillRect/>
          </a:stretch>
        </p:blipFill>
        <p:spPr>
          <a:xfrm>
            <a:off x="371602" y="230798"/>
            <a:ext cx="3828792" cy="2998228"/>
          </a:xfrm>
          <a:prstGeom prst="rect">
            <a:avLst/>
          </a:prstGeom>
        </p:spPr>
      </p:pic>
      <p:pic>
        <p:nvPicPr>
          <p:cNvPr id="2" name="Picture 1">
            <a:extLst>
              <a:ext uri="{FF2B5EF4-FFF2-40B4-BE49-F238E27FC236}">
                <a16:creationId xmlns:a16="http://schemas.microsoft.com/office/drawing/2014/main" xmlns="" id="{BAD8E5E2-5BAA-4E60-B1A7-D07C7403C514}"/>
              </a:ext>
            </a:extLst>
          </p:cNvPr>
          <p:cNvPicPr>
            <a:picLocks noChangeAspect="1"/>
          </p:cNvPicPr>
          <p:nvPr/>
        </p:nvPicPr>
        <p:blipFill>
          <a:blip r:embed="rId3"/>
          <a:stretch>
            <a:fillRect/>
          </a:stretch>
        </p:blipFill>
        <p:spPr>
          <a:xfrm>
            <a:off x="4936443" y="230798"/>
            <a:ext cx="3843115" cy="2998228"/>
          </a:xfrm>
          <a:prstGeom prst="rect">
            <a:avLst/>
          </a:prstGeom>
        </p:spPr>
      </p:pic>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5" name="文本框 4"/>
          <p:cNvSpPr txBox="1"/>
          <p:nvPr/>
        </p:nvSpPr>
        <p:spPr>
          <a:xfrm>
            <a:off x="395653" y="3567478"/>
            <a:ext cx="8354891" cy="697835"/>
          </a:xfrm>
          <a:prstGeom prst="rect">
            <a:avLst/>
          </a:prstGeom>
        </p:spPr>
        <p:txBody>
          <a:bodyPr vert="horz" lIns="91440" tIns="45720" rIns="91440" bIns="45720" rtlCol="0" anchor="b">
            <a:normAutofit/>
          </a:bodyPr>
          <a:lstStyle/>
          <a:p>
            <a:pPr algn="ctr" defTabSz="914400">
              <a:lnSpc>
                <a:spcPct val="90000"/>
              </a:lnSpc>
              <a:spcBef>
                <a:spcPct val="0"/>
              </a:spcBef>
              <a:spcAft>
                <a:spcPts val="600"/>
              </a:spcAft>
              <a:defRPr/>
            </a:pPr>
            <a:r>
              <a:rPr lang="en-US" altLang="zh-CN" sz="4100" b="1" dirty="0">
                <a:solidFill>
                  <a:schemeClr val="bg1"/>
                </a:solidFill>
                <a:latin typeface="+mj-lt"/>
                <a:ea typeface="+mj-ea"/>
                <a:cs typeface="+mj-cs"/>
              </a:rPr>
              <a:t>Results</a:t>
            </a:r>
            <a:endParaRPr kumimoji="0" lang="en-US" altLang="zh-CN" sz="4100" b="1" i="0" u="none" strike="noStrike"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996537961"/>
      </p:ext>
    </p:extLst>
  </p:cSld>
  <p:clrMapOvr>
    <a:masterClrMapping/>
  </p:clrMapOvr>
  <p:transition spd="slow">
    <p:wipe dir="r"/>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xmlns="" id="{047C8CCB-F95D-4249-92DD-651249D3535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510167" cy="514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xmlns="" id="{BB2D652A-131C-4D7C-8835-5E5DD1E32E8D}"/>
              </a:ext>
            </a:extLst>
          </p:cNvPr>
          <p:cNvPicPr>
            <a:picLocks noChangeAspect="1"/>
          </p:cNvPicPr>
          <p:nvPr/>
        </p:nvPicPr>
        <p:blipFill>
          <a:blip r:embed="rId2"/>
          <a:stretch>
            <a:fillRect/>
          </a:stretch>
        </p:blipFill>
        <p:spPr>
          <a:xfrm>
            <a:off x="3420409" y="721359"/>
            <a:ext cx="4608231" cy="3698240"/>
          </a:xfrm>
          <a:prstGeom prst="rect">
            <a:avLst/>
          </a:prstGeom>
        </p:spPr>
      </p:pic>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5" name="文本框 4"/>
          <p:cNvSpPr txBox="1"/>
          <p:nvPr/>
        </p:nvSpPr>
        <p:spPr>
          <a:xfrm>
            <a:off x="480060" y="1555772"/>
            <a:ext cx="2064265" cy="2031956"/>
          </a:xfrm>
          <a:prstGeom prst="ellipse">
            <a:avLst/>
          </a:prstGeom>
          <a:solidFill>
            <a:schemeClr val="tx1">
              <a:lumMod val="85000"/>
              <a:lumOff val="15000"/>
            </a:schemeClr>
          </a:solidFill>
          <a:ln w="174625" cmpd="thinThick">
            <a:solidFill>
              <a:schemeClr val="tx1">
                <a:lumMod val="85000"/>
                <a:lumOff val="15000"/>
              </a:schemeClr>
            </a:solidFill>
          </a:ln>
        </p:spPr>
        <p:txBody>
          <a:bodyPr vert="horz" lIns="91440" tIns="45720" rIns="91440" bIns="45720" rtlCol="0" anchor="ctr">
            <a:normAutofit/>
          </a:bodyPr>
          <a:lstStyle/>
          <a:p>
            <a:pPr algn="ctr" defTabSz="914400">
              <a:lnSpc>
                <a:spcPct val="90000"/>
              </a:lnSpc>
              <a:spcBef>
                <a:spcPct val="0"/>
              </a:spcBef>
              <a:spcAft>
                <a:spcPts val="600"/>
              </a:spcAft>
              <a:defRPr/>
            </a:pPr>
            <a:r>
              <a:rPr lang="en-US" altLang="zh-CN" sz="2000" b="1" kern="1200">
                <a:solidFill>
                  <a:schemeClr val="bg1"/>
                </a:solidFill>
                <a:latin typeface="+mj-lt"/>
                <a:ea typeface="+mj-ea"/>
                <a:cs typeface="+mj-cs"/>
              </a:rPr>
              <a:t>Results</a:t>
            </a:r>
            <a:endParaRPr kumimoji="0" lang="en-US" altLang="zh-CN" sz="2000" b="1" i="0" u="none" strike="noStrike" kern="1200" cap="none" spc="0" normalizeH="0" baseline="0" noProof="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4290650314"/>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9397" y="3712440"/>
            <a:ext cx="2073645" cy="369332"/>
          </a:xfrm>
          <a:prstGeom prst="rect">
            <a:avLst/>
          </a:prstGeom>
          <a:noFill/>
        </p:spPr>
        <p:txBody>
          <a:bodyPr wrap="none" rtlCol="0">
            <a:spAutoFit/>
          </a:bodyPr>
          <a:lstStyle/>
          <a:p>
            <a:pPr algn="l"/>
            <a:r>
              <a:rPr lang="en-US" altLang="zh-CN" sz="1800" b="1" dirty="0">
                <a:solidFill>
                  <a:schemeClr val="accent1"/>
                </a:solidFill>
                <a:latin typeface="+mj-ea"/>
                <a:ea typeface="+mj-ea"/>
              </a:rPr>
              <a:t>INTRODUCTION</a:t>
            </a:r>
            <a:endParaRPr lang="zh-CN" altLang="en-US" sz="1800" b="1" dirty="0">
              <a:solidFill>
                <a:schemeClr val="accent1"/>
              </a:solidFill>
              <a:latin typeface="+mj-ea"/>
              <a:ea typeface="+mj-ea"/>
            </a:endParaRPr>
          </a:p>
        </p:txBody>
      </p:sp>
      <p:sp>
        <p:nvSpPr>
          <p:cNvPr id="4" name="矩形 3"/>
          <p:cNvSpPr/>
          <p:nvPr/>
        </p:nvSpPr>
        <p:spPr>
          <a:xfrm>
            <a:off x="319405" y="3007360"/>
            <a:ext cx="920750"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accent1"/>
                </a:solidFill>
                <a:latin typeface="叶根友行书(繁)08" panose="02010601030101010101" charset="-122"/>
                <a:ea typeface="叶根友行书(繁)08" panose="02010601030101010101" charset="-122"/>
              </a:rPr>
              <a:t>01</a:t>
            </a:r>
            <a:endParaRPr lang="zh-CN" altLang="en-US" sz="2400" b="1" dirty="0">
              <a:solidFill>
                <a:schemeClr val="accent1"/>
              </a:solidFill>
              <a:latin typeface="叶根友行书(繁)08" panose="02010601030101010101" charset="-122"/>
              <a:ea typeface="叶根友行书(繁)08" panose="02010601030101010101" charset="-122"/>
            </a:endParaRPr>
          </a:p>
        </p:txBody>
      </p:sp>
    </p:spTree>
  </p:cSld>
  <p:clrMapOvr>
    <a:masterClrMapping/>
  </p:clrMapOvr>
  <p:transition spd="slow">
    <p:wipe dir="r"/>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5">
            <a:extLst>
              <a:ext uri="{FF2B5EF4-FFF2-40B4-BE49-F238E27FC236}">
                <a16:creationId xmlns:a16="http://schemas.microsoft.com/office/drawing/2014/main" xmlns="" id="{047C8CCB-F95D-4249-92DD-651249D3535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510167" cy="51435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xmlns="" id="{C3555F3C-CAD5-4F1C-BE95-2E191E746A26}"/>
              </a:ext>
            </a:extLst>
          </p:cNvPr>
          <p:cNvPicPr>
            <a:picLocks noChangeAspect="1"/>
          </p:cNvPicPr>
          <p:nvPr/>
        </p:nvPicPr>
        <p:blipFill>
          <a:blip r:embed="rId2"/>
          <a:stretch>
            <a:fillRect/>
          </a:stretch>
        </p:blipFill>
        <p:spPr>
          <a:xfrm>
            <a:off x="3324404" y="721359"/>
            <a:ext cx="4800240" cy="3698240"/>
          </a:xfrm>
          <a:prstGeom prst="rect">
            <a:avLst/>
          </a:prstGeom>
        </p:spPr>
      </p:pic>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5" name="文本框 4"/>
          <p:cNvSpPr txBox="1"/>
          <p:nvPr/>
        </p:nvSpPr>
        <p:spPr>
          <a:xfrm>
            <a:off x="480060" y="1555772"/>
            <a:ext cx="2064265" cy="2031956"/>
          </a:xfrm>
          <a:prstGeom prst="ellipse">
            <a:avLst/>
          </a:prstGeom>
          <a:solidFill>
            <a:schemeClr val="tx1">
              <a:lumMod val="85000"/>
              <a:lumOff val="15000"/>
            </a:schemeClr>
          </a:solidFill>
          <a:ln w="174625" cmpd="thinThick">
            <a:solidFill>
              <a:schemeClr val="tx1">
                <a:lumMod val="85000"/>
                <a:lumOff val="15000"/>
              </a:schemeClr>
            </a:solidFill>
          </a:ln>
        </p:spPr>
        <p:txBody>
          <a:bodyPr vert="horz" lIns="91440" tIns="45720" rIns="91440" bIns="45720" rtlCol="0" anchor="ctr">
            <a:normAutofit/>
          </a:bodyPr>
          <a:lstStyle/>
          <a:p>
            <a:pPr algn="ctr" defTabSz="914400">
              <a:lnSpc>
                <a:spcPct val="90000"/>
              </a:lnSpc>
              <a:spcBef>
                <a:spcPct val="0"/>
              </a:spcBef>
              <a:spcAft>
                <a:spcPts val="600"/>
              </a:spcAft>
              <a:defRPr/>
            </a:pPr>
            <a:r>
              <a:rPr lang="en-US" altLang="zh-CN" sz="2000" b="1" kern="1200">
                <a:solidFill>
                  <a:schemeClr val="bg1"/>
                </a:solidFill>
                <a:latin typeface="+mj-lt"/>
                <a:ea typeface="+mj-ea"/>
                <a:cs typeface="+mj-cs"/>
              </a:rPr>
              <a:t>Results</a:t>
            </a:r>
            <a:endParaRPr kumimoji="0" lang="en-US" altLang="zh-CN" sz="2000" b="1" i="0" u="none" strike="noStrike" kern="1200" cap="none" spc="0" normalizeH="0" baseline="0" noProof="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922171084"/>
      </p:ext>
    </p:extLst>
  </p:cSld>
  <p:clrMapOvr>
    <a:masterClrMapping/>
  </p:clrMapOvr>
  <p:transition spd="slow">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9397" y="3712440"/>
            <a:ext cx="3267241" cy="369332"/>
          </a:xfrm>
          <a:prstGeom prst="rect">
            <a:avLst/>
          </a:prstGeom>
          <a:noFill/>
        </p:spPr>
        <p:txBody>
          <a:bodyPr wrap="none" rtlCol="0">
            <a:spAutoFit/>
          </a:bodyPr>
          <a:lstStyle/>
          <a:p>
            <a:r>
              <a:rPr lang="en-US" altLang="zh-CN" sz="1800" b="1" dirty="0">
                <a:solidFill>
                  <a:schemeClr val="accent1"/>
                </a:solidFill>
                <a:latin typeface="+mj-ea"/>
              </a:rPr>
              <a:t>Conclusion and Discussion</a:t>
            </a:r>
            <a:endParaRPr lang="zh-CN" altLang="en-US" sz="1800" b="1" dirty="0">
              <a:solidFill>
                <a:schemeClr val="accent1"/>
              </a:solidFill>
              <a:latin typeface="+mj-ea"/>
            </a:endParaRPr>
          </a:p>
        </p:txBody>
      </p:sp>
      <p:sp>
        <p:nvSpPr>
          <p:cNvPr id="4" name="矩形 3"/>
          <p:cNvSpPr/>
          <p:nvPr/>
        </p:nvSpPr>
        <p:spPr>
          <a:xfrm>
            <a:off x="319405" y="3007360"/>
            <a:ext cx="920750"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CN" sz="2400" b="1" dirty="0">
                <a:solidFill>
                  <a:srgbClr val="406CB3"/>
                </a:solidFill>
                <a:latin typeface="叶根友行书(繁)08" panose="02010601030101010101" charset="-122"/>
                <a:ea typeface="叶根友行书(繁)08" panose="02010601030101010101" charset="-122"/>
              </a:rPr>
              <a:t>06</a:t>
            </a:r>
            <a:endParaRPr kumimoji="0" lang="zh-CN" altLang="en-US" sz="2400" b="1" i="0" u="none" strike="noStrike" kern="1200" cap="none" spc="0" normalizeH="0" baseline="0" noProof="0" dirty="0">
              <a:ln>
                <a:noFill/>
              </a:ln>
              <a:solidFill>
                <a:srgbClr val="406CB3"/>
              </a:solidFill>
              <a:effectLst/>
              <a:uLnTx/>
              <a:uFillTx/>
              <a:latin typeface="叶根友行书(繁)08" panose="02010601030101010101" charset="-122"/>
              <a:ea typeface="叶根友行书(繁)08" panose="02010601030101010101" charset="-122"/>
              <a:cs typeface="+mn-cs"/>
            </a:endParaRPr>
          </a:p>
        </p:txBody>
      </p:sp>
    </p:spTree>
    <p:extLst>
      <p:ext uri="{BB962C8B-B14F-4D97-AF65-F5344CB8AC3E}">
        <p14:creationId xmlns:p14="http://schemas.microsoft.com/office/powerpoint/2010/main" val="1430739704"/>
      </p:ext>
    </p:extLst>
  </p:cSld>
  <p:clrMapOvr>
    <a:masterClrMapping/>
  </p:clrMapOvr>
  <p:transition spd="slow">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4325786" cy="338554"/>
          </a:xfrm>
          <a:prstGeom prst="rect">
            <a:avLst/>
          </a:prstGeom>
          <a:noFill/>
        </p:spPr>
        <p:txBody>
          <a:bodyPr wrap="square" rtlCol="0">
            <a:spAutoFit/>
          </a:bodyPr>
          <a:lstStyle/>
          <a:p>
            <a:r>
              <a:rPr lang="en-US" altLang="zh-CN" sz="1600" b="1" dirty="0">
                <a:solidFill>
                  <a:schemeClr val="accent1"/>
                </a:solidFill>
                <a:latin typeface="+mj-ea"/>
              </a:rPr>
              <a:t>Conclusion and Discussion</a:t>
            </a:r>
            <a:endParaRPr lang="zh-CN" altLang="en-US" sz="1600" b="1" dirty="0">
              <a:solidFill>
                <a:schemeClr val="accent1"/>
              </a:solidFill>
              <a:latin typeface="+mj-ea"/>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6" name="文本框 12">
            <a:extLst>
              <a:ext uri="{FF2B5EF4-FFF2-40B4-BE49-F238E27FC236}">
                <a16:creationId xmlns:a16="http://schemas.microsoft.com/office/drawing/2014/main" xmlns="" id="{E29A2367-93A3-45A7-94D0-D7739AF7CC9D}"/>
              </a:ext>
            </a:extLst>
          </p:cNvPr>
          <p:cNvSpPr txBox="1"/>
          <p:nvPr/>
        </p:nvSpPr>
        <p:spPr>
          <a:xfrm>
            <a:off x="583180" y="1073569"/>
            <a:ext cx="7880542" cy="2062103"/>
          </a:xfrm>
          <a:prstGeom prst="rect">
            <a:avLst/>
          </a:prstGeom>
          <a:noFill/>
        </p:spPr>
        <p:txBody>
          <a:bodyPr wrap="square" rtlCol="0">
            <a:spAutoFit/>
          </a:bodyPr>
          <a:lstStyle/>
          <a:p>
            <a:pPr marL="285750" lvl="0" indent="-285750">
              <a:buFont typeface="Arial" panose="020B0604020202020204" pitchFamily="34" charset="0"/>
              <a:buChar char="•"/>
            </a:pPr>
            <a:r>
              <a:rPr lang="zh-CN" altLang="en-US" sz="1600" dirty="0">
                <a:solidFill>
                  <a:prstClr val="black"/>
                </a:solidFill>
              </a:rPr>
              <a:t>使用博弈模型分别考量了用户之间的进化博弈与公司之间的非合作博弈</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证明了博弈模型能够收敛到均衡结果</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设计迭代算法求解均衡结果</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模拟实验同样证明了结论的正确性</a:t>
            </a:r>
            <a:endParaRPr lang="en-US" altLang="zh-CN" sz="1600" dirty="0">
              <a:solidFill>
                <a:prstClr val="black"/>
              </a:solidFill>
            </a:endParaRPr>
          </a:p>
          <a:p>
            <a:pPr lvl="0"/>
            <a:endParaRPr lang="en-US" altLang="zh-CN" sz="1600" dirty="0">
              <a:solidFill>
                <a:prstClr val="black"/>
              </a:solidFill>
            </a:endParaRPr>
          </a:p>
          <a:p>
            <a:pPr lvl="0"/>
            <a:r>
              <a:rPr lang="zh-CN" altLang="en-US" sz="1600" dirty="0">
                <a:solidFill>
                  <a:prstClr val="black"/>
                </a:solidFill>
              </a:rPr>
              <a:t>改进空间</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增加对时间区间定价的限制</a:t>
            </a:r>
            <a:endParaRPr lang="en-US" altLang="zh-CN" sz="1600" dirty="0">
              <a:solidFill>
                <a:prstClr val="black"/>
              </a:solidFill>
            </a:endParaRPr>
          </a:p>
          <a:p>
            <a:pPr marL="285750" lvl="0" indent="-285750">
              <a:buFont typeface="Arial" panose="020B0604020202020204" pitchFamily="34" charset="0"/>
              <a:buChar char="•"/>
            </a:pPr>
            <a:r>
              <a:rPr lang="zh-CN" altLang="en-US" sz="1600" dirty="0">
                <a:solidFill>
                  <a:prstClr val="black"/>
                </a:solidFill>
              </a:rPr>
              <a:t>考虑用电与环境影响的博弈</a:t>
            </a:r>
            <a:endParaRPr lang="en-US" altLang="zh-CN" sz="1600" dirty="0">
              <a:solidFill>
                <a:prstClr val="black"/>
              </a:solidFill>
            </a:endParaRPr>
          </a:p>
        </p:txBody>
      </p:sp>
    </p:spTree>
    <p:extLst>
      <p:ext uri="{BB962C8B-B14F-4D97-AF65-F5344CB8AC3E}">
        <p14:creationId xmlns:p14="http://schemas.microsoft.com/office/powerpoint/2010/main" val="299753285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5840" y="1930400"/>
            <a:ext cx="4687147" cy="1198880"/>
          </a:xfrm>
          <a:prstGeom prst="rect">
            <a:avLst/>
          </a:prstGeom>
          <a:noFill/>
          <a:ln w="57150">
            <a:solidFill>
              <a:schemeClr val="bg1"/>
            </a:solid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7"/>
          <p:cNvSpPr txBox="1"/>
          <p:nvPr/>
        </p:nvSpPr>
        <p:spPr>
          <a:xfrm>
            <a:off x="2706491" y="2689557"/>
            <a:ext cx="3731022" cy="400110"/>
          </a:xfrm>
          <a:prstGeom prst="rect">
            <a:avLst/>
          </a:prstGeom>
          <a:noFill/>
        </p:spPr>
        <p:txBody>
          <a:bodyPr wrap="none" rtlCol="0">
            <a:spAutoFit/>
          </a:bodyPr>
          <a:lstStyle/>
          <a:p>
            <a:pPr algn="ctr"/>
            <a:r>
              <a:rPr lang="en-US" altLang="zh-CN" sz="2000" dirty="0">
                <a:solidFill>
                  <a:prstClr val="white"/>
                </a:solidFill>
                <a:effectLst>
                  <a:outerShdw blurRad="50800" dist="38100" dir="5400000" algn="t" rotWithShape="0">
                    <a:prstClr val="black">
                      <a:alpha val="40000"/>
                    </a:prstClr>
                  </a:outerShdw>
                </a:effectLst>
                <a:latin typeface="Arial" panose="020B0604020202020204"/>
                <a:ea typeface="微软雅黑" panose="020B0503020204020204" charset="-122"/>
              </a:rPr>
              <a:t>THANK YOU FOR WATCHING</a:t>
            </a:r>
            <a:endParaRPr lang="zh-CN" altLang="en-US" sz="2000" dirty="0">
              <a:solidFill>
                <a:prstClr val="white"/>
              </a:solidFill>
              <a:effectLst>
                <a:outerShdw blurRad="50800" dist="38100" dir="5400000" algn="t" rotWithShape="0">
                  <a:prstClr val="black">
                    <a:alpha val="40000"/>
                  </a:prstClr>
                </a:outerShdw>
              </a:effectLst>
              <a:latin typeface="Arial" panose="020B0604020202020204"/>
              <a:ea typeface="微软雅黑" panose="020B0503020204020204" charset="-122"/>
            </a:endParaRPr>
          </a:p>
        </p:txBody>
      </p:sp>
      <p:sp>
        <p:nvSpPr>
          <p:cNvPr id="5" name="文本框 4"/>
          <p:cNvSpPr txBox="1"/>
          <p:nvPr/>
        </p:nvSpPr>
        <p:spPr>
          <a:xfrm>
            <a:off x="2940784" y="2047645"/>
            <a:ext cx="3262432" cy="707886"/>
          </a:xfrm>
          <a:prstGeom prst="rect">
            <a:avLst/>
          </a:prstGeom>
          <a:noFill/>
        </p:spPr>
        <p:txBody>
          <a:bodyPr wrap="none" rtlCol="0">
            <a:spAutoFit/>
          </a:bodyPr>
          <a:lstStyle/>
          <a:p>
            <a:pPr algn="ctr"/>
            <a:r>
              <a:rPr lang="zh-CN" altLang="en-US" sz="4000" b="1">
                <a:solidFill>
                  <a:prstClr val="white"/>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感谢大家观看</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83348"/>
            <a:ext cx="9144000" cy="6172781"/>
          </a:xfrm>
          <a:prstGeom prst="rect">
            <a:avLst/>
          </a:prstGeom>
        </p:spPr>
      </p:pic>
      <p:sp>
        <p:nvSpPr>
          <p:cNvPr id="5" name="文本框 4"/>
          <p:cNvSpPr txBox="1"/>
          <p:nvPr/>
        </p:nvSpPr>
        <p:spPr>
          <a:xfrm>
            <a:off x="771884" y="150124"/>
            <a:ext cx="1290610"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sz="1600" b="1" dirty="0">
                <a:solidFill>
                  <a:srgbClr val="406CB3"/>
                </a:solidFill>
                <a:latin typeface="微软雅黑"/>
                <a:ea typeface="微软雅黑"/>
              </a:rPr>
              <a:t>ABSTRACT</a:t>
            </a:r>
            <a:endParaRPr kumimoji="0" lang="zh-CN" altLang="en-US" sz="1600" b="1" i="0" u="none" strike="noStrike" kern="1200" cap="none" spc="0" normalizeH="0" baseline="0" noProof="0" dirty="0">
              <a:ln>
                <a:noFill/>
              </a:ln>
              <a:solidFill>
                <a:srgbClr val="406CB3"/>
              </a:solidFill>
              <a:effectLst/>
              <a:uLnTx/>
              <a:uFillTx/>
              <a:latin typeface="微软雅黑"/>
              <a:ea typeface="微软雅黑"/>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a:ea typeface="微软雅黑 Light"/>
              <a:cs typeface="+mn-cs"/>
            </a:endParaRPr>
          </a:p>
        </p:txBody>
      </p:sp>
      <p:sp>
        <p:nvSpPr>
          <p:cNvPr id="20" name="文本框 19"/>
          <p:cNvSpPr txBox="1"/>
          <p:nvPr/>
        </p:nvSpPr>
        <p:spPr>
          <a:xfrm>
            <a:off x="4476429" y="3070323"/>
            <a:ext cx="2875082"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406CB3"/>
                </a:solidFill>
                <a:effectLst/>
                <a:uLnTx/>
                <a:uFillTx/>
                <a:latin typeface="微软雅黑"/>
                <a:ea typeface="微软雅黑"/>
                <a:cs typeface="+mn-cs"/>
              </a:rPr>
              <a:t>ABOUT THE RESEARCH</a:t>
            </a:r>
            <a:endParaRPr kumimoji="0" lang="zh-CN" altLang="en-US" sz="1800" b="1" i="0" u="none" strike="noStrike" kern="1200" cap="none" spc="0" normalizeH="0" baseline="0" noProof="0" dirty="0">
              <a:ln>
                <a:noFill/>
              </a:ln>
              <a:solidFill>
                <a:srgbClr val="406CB3"/>
              </a:solidFill>
              <a:effectLst/>
              <a:uLnTx/>
              <a:uFillTx/>
              <a:latin typeface="微软雅黑"/>
              <a:ea typeface="微软雅黑"/>
              <a:cs typeface="+mn-cs"/>
            </a:endParaRPr>
          </a:p>
        </p:txBody>
      </p:sp>
      <p:sp>
        <p:nvSpPr>
          <p:cNvPr id="21" name="矩形 20"/>
          <p:cNvSpPr/>
          <p:nvPr/>
        </p:nvSpPr>
        <p:spPr>
          <a:xfrm>
            <a:off x="4476428" y="3367163"/>
            <a:ext cx="4372603" cy="614720"/>
          </a:xfrm>
          <a:prstGeom prst="rect">
            <a:avLst/>
          </a:prstGeom>
        </p:spPr>
        <p:txBody>
          <a:bodyPr wrap="square">
            <a:spAutoFit/>
          </a:bodyPr>
          <a:lstStyle/>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需求响应管理</a:t>
            </a:r>
            <a:r>
              <a:rPr lang="en-US" altLang="zh-CN" sz="1200" dirty="0">
                <a:solidFill>
                  <a:prstClr val="black">
                    <a:lumMod val="85000"/>
                    <a:lumOff val="15000"/>
                  </a:prstClr>
                </a:solidFill>
                <a:ea typeface="宋体" panose="02010600030101010101" pitchFamily="2" charset="-122"/>
                <a:cs typeface="Arial" panose="020B0604020202020204" pitchFamily="34" charset="0"/>
              </a:rPr>
              <a:t>(DRM</a:t>
            </a:r>
            <a:r>
              <a:rPr lang="zh-CN" altLang="en-US" sz="1200" dirty="0">
                <a:solidFill>
                  <a:prstClr val="black">
                    <a:lumMod val="85000"/>
                    <a:lumOff val="15000"/>
                  </a:prstClr>
                </a:solidFill>
                <a:ea typeface="宋体" panose="02010600030101010101" pitchFamily="2" charset="-122"/>
                <a:cs typeface="Arial" panose="020B0604020202020204" pitchFamily="34" charset="0"/>
              </a:rPr>
              <a:t>）是未来智能电网的一个关键组成部分，它有助于减少电力峰值负荷和波动。</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Calibri Light"/>
              <a:ea typeface="宋体" panose="02010600030101010101" pitchFamily="2" charset="-122"/>
              <a:cs typeface="Arial" panose="020B0604020202020204" pitchFamily="34" charset="0"/>
            </a:endParaRPr>
          </a:p>
        </p:txBody>
      </p:sp>
      <p:sp>
        <p:nvSpPr>
          <p:cNvPr id="22" name="矩形 21"/>
          <p:cNvSpPr/>
          <p:nvPr/>
        </p:nvSpPr>
        <p:spPr>
          <a:xfrm>
            <a:off x="4476429" y="3974782"/>
            <a:ext cx="4372603" cy="1168718"/>
          </a:xfrm>
          <a:prstGeom prst="rect">
            <a:avLst/>
          </a:prstGeom>
        </p:spPr>
        <p:txBody>
          <a:bodyPr wrap="square">
            <a:spAutoFit/>
          </a:bodyPr>
          <a:lstStyle/>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本文研究了多家公用事业公司的</a:t>
            </a:r>
            <a:r>
              <a:rPr lang="en-US" altLang="zh-CN" sz="1200" dirty="0">
                <a:solidFill>
                  <a:prstClr val="black">
                    <a:lumMod val="85000"/>
                    <a:lumOff val="15000"/>
                  </a:prstClr>
                </a:solidFill>
                <a:ea typeface="宋体" panose="02010600030101010101" pitchFamily="2" charset="-122"/>
                <a:cs typeface="Arial" panose="020B0604020202020204" pitchFamily="34" charset="0"/>
              </a:rPr>
              <a:t>DRM</a:t>
            </a:r>
            <a:r>
              <a:rPr lang="zh-CN" altLang="en-US" sz="1200" dirty="0">
                <a:solidFill>
                  <a:prstClr val="black">
                    <a:lumMod val="85000"/>
                    <a:lumOff val="15000"/>
                  </a:prstClr>
                </a:solidFill>
                <a:ea typeface="宋体" panose="02010600030101010101" pitchFamily="2" charset="-122"/>
                <a:cs typeface="Arial" panose="020B0604020202020204" pitchFamily="34" charset="0"/>
              </a:rPr>
              <a:t>。公用事业公司与住宅用户之间的交互被建模为双层博弈。</a:t>
            </a:r>
            <a:endParaRPr lang="en-US" altLang="zh-CN" sz="1200" dirty="0">
              <a:solidFill>
                <a:prstClr val="black">
                  <a:lumMod val="85000"/>
                  <a:lumOff val="15000"/>
                </a:prstClr>
              </a:solidFill>
              <a:ea typeface="宋体" panose="02010600030101010101" pitchFamily="2" charset="-122"/>
              <a:cs typeface="Arial" panose="020B0604020202020204" pitchFamily="34" charset="0"/>
            </a:endParaRPr>
          </a:p>
          <a:p>
            <a:pPr lvl="0">
              <a:lnSpc>
                <a:spcPct val="150000"/>
              </a:lnSpc>
              <a:defRPr/>
            </a:pPr>
            <a:r>
              <a:rPr lang="zh-CN" altLang="en-US" sz="1200" dirty="0">
                <a:solidFill>
                  <a:prstClr val="black">
                    <a:lumMod val="85000"/>
                    <a:lumOff val="15000"/>
                  </a:prstClr>
                </a:solidFill>
                <a:ea typeface="宋体" panose="02010600030101010101" pitchFamily="2" charset="-122"/>
                <a:cs typeface="Arial" panose="020B0604020202020204" pitchFamily="34" charset="0"/>
              </a:rPr>
              <a:t>公用事业公司之间的竞争定义为一种不合作博弈，而住宅用户之间的交互则定义为一种进化博弈。</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Calibri Light"/>
              <a:ea typeface="宋体" panose="02010600030101010101" pitchFamily="2" charset="-122"/>
              <a:cs typeface="Arial" panose="020B0604020202020204" pitchFamily="34" charset="0"/>
            </a:endParaRPr>
          </a:p>
        </p:txBody>
      </p:sp>
      <p:pic>
        <p:nvPicPr>
          <p:cNvPr id="3" name="图片 2"/>
          <p:cNvPicPr>
            <a:picLocks noChangeAspect="1"/>
          </p:cNvPicPr>
          <p:nvPr/>
        </p:nvPicPr>
        <p:blipFill>
          <a:blip r:embed="rId3"/>
          <a:stretch>
            <a:fillRect/>
          </a:stretch>
        </p:blipFill>
        <p:spPr>
          <a:xfrm flipV="1">
            <a:off x="4572000" y="3367114"/>
            <a:ext cx="280440" cy="53379"/>
          </a:xfrm>
          <a:prstGeom prst="rect">
            <a:avLst/>
          </a:prstGeom>
        </p:spPr>
      </p:pic>
    </p:spTree>
    <p:extLst>
      <p:ext uri="{BB962C8B-B14F-4D97-AF65-F5344CB8AC3E}">
        <p14:creationId xmlns:p14="http://schemas.microsoft.com/office/powerpoint/2010/main" val="233691098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1711174"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sz="1600" b="1" dirty="0">
                <a:solidFill>
                  <a:srgbClr val="406CB3"/>
                </a:solidFill>
                <a:latin typeface="微软雅黑"/>
                <a:ea typeface="微软雅黑"/>
              </a:rPr>
              <a:t>BACKGROUND</a:t>
            </a:r>
            <a:endParaRPr kumimoji="0" lang="zh-CN" altLang="en-US" sz="1600" b="1" i="0" u="none" strike="noStrike" kern="1200" cap="none" spc="0" normalizeH="0" baseline="0" noProof="0" dirty="0">
              <a:ln>
                <a:noFill/>
              </a:ln>
              <a:solidFill>
                <a:srgbClr val="406CB3"/>
              </a:solidFill>
              <a:effectLst/>
              <a:uLnTx/>
              <a:uFillTx/>
              <a:latin typeface="微软雅黑"/>
              <a:ea typeface="微软雅黑"/>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a:ea typeface="微软雅黑 Light"/>
              <a:cs typeface="+mn-cs"/>
            </a:endParaRPr>
          </a:p>
        </p:txBody>
      </p:sp>
      <p:sp>
        <p:nvSpPr>
          <p:cNvPr id="33" name="矩形 32"/>
          <p:cNvSpPr/>
          <p:nvPr/>
        </p:nvSpPr>
        <p:spPr>
          <a:xfrm>
            <a:off x="5544766" y="1245889"/>
            <a:ext cx="3521413" cy="36420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Light"/>
              <a:ea typeface="微软雅黑 Light"/>
              <a:cs typeface="+mn-cs"/>
            </a:endParaRPr>
          </a:p>
        </p:txBody>
      </p:sp>
      <p:sp>
        <p:nvSpPr>
          <p:cNvPr id="34" name="文本框 33"/>
          <p:cNvSpPr txBox="1"/>
          <p:nvPr/>
        </p:nvSpPr>
        <p:spPr>
          <a:xfrm>
            <a:off x="5660256" y="1318605"/>
            <a:ext cx="2472921"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a:ea typeface="微软雅黑"/>
                <a:cs typeface="+mn-cs"/>
              </a:rPr>
              <a:t>BACKGROUND</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cs"/>
            </a:endParaRPr>
          </a:p>
        </p:txBody>
      </p:sp>
      <p:cxnSp>
        <p:nvCxnSpPr>
          <p:cNvPr id="36" name="直接连接符 35"/>
          <p:cNvCxnSpPr/>
          <p:nvPr/>
        </p:nvCxnSpPr>
        <p:spPr>
          <a:xfrm>
            <a:off x="5774423" y="1780270"/>
            <a:ext cx="40856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5660256" y="1940756"/>
            <a:ext cx="3405923" cy="1477328"/>
          </a:xfrm>
          <a:prstGeom prst="rect">
            <a:avLst/>
          </a:prstGeom>
        </p:spPr>
        <p:txBody>
          <a:bodyPr wrap="square">
            <a:spAutoFit/>
          </a:bodyPr>
          <a:lstStyle/>
          <a:p>
            <a:pPr lvl="0">
              <a:lnSpc>
                <a:spcPct val="150000"/>
              </a:lnSpc>
              <a:defRPr/>
            </a:pPr>
            <a:r>
              <a:rPr lang="zh-CN" altLang="en-US" sz="1200" dirty="0">
                <a:solidFill>
                  <a:prstClr val="white"/>
                </a:solidFill>
                <a:ea typeface="宋体" panose="02010600030101010101" pitchFamily="2" charset="-122"/>
                <a:cs typeface="Arial" panose="020B0604020202020204" pitchFamily="34" charset="0"/>
              </a:rPr>
              <a:t>电网通过公共设施和输电线路向国际社会提供电力。随着日益增长的需求，老化的基础设施和可再生绿色能源资源的整合所带来的挑战，需要一种新的电网来提高能源效率和降低成本。而智能电网被认为是应对这些挑战的下一代电力系统。</a:t>
            </a:r>
            <a:endParaRPr kumimoji="0" lang="en-US" altLang="zh-CN" sz="1200" b="0" i="0" u="none" strike="noStrike" kern="1200" cap="none" spc="0" normalizeH="0" baseline="0" noProof="0" dirty="0">
              <a:ln>
                <a:noFill/>
              </a:ln>
              <a:solidFill>
                <a:prstClr val="white"/>
              </a:solidFill>
              <a:effectLst/>
              <a:uLnTx/>
              <a:uFillTx/>
              <a:latin typeface="Calibri Light"/>
              <a:ea typeface="宋体" panose="02010600030101010101" pitchFamily="2" charset="-122"/>
              <a:cs typeface="Arial" panose="020B0604020202020204" pitchFamily="34" charset="0"/>
            </a:endParaRPr>
          </a:p>
        </p:txBody>
      </p:sp>
      <p:sp>
        <p:nvSpPr>
          <p:cNvPr id="38" name="矩形 37"/>
          <p:cNvSpPr/>
          <p:nvPr/>
        </p:nvSpPr>
        <p:spPr>
          <a:xfrm>
            <a:off x="5660257" y="3408911"/>
            <a:ext cx="3405922" cy="1200329"/>
          </a:xfrm>
          <a:prstGeom prst="rect">
            <a:avLst/>
          </a:prstGeom>
        </p:spPr>
        <p:txBody>
          <a:bodyPr wrap="square">
            <a:spAutoFit/>
          </a:bodyPr>
          <a:lstStyle/>
          <a:p>
            <a:pPr lvl="0">
              <a:lnSpc>
                <a:spcPct val="150000"/>
              </a:lnSpc>
              <a:defRPr/>
            </a:pPr>
            <a:r>
              <a:rPr lang="zh-CN" altLang="en-US" sz="1200" dirty="0">
                <a:solidFill>
                  <a:prstClr val="white"/>
                </a:solidFill>
                <a:ea typeface="宋体" panose="02010600030101010101" pitchFamily="2" charset="-122"/>
                <a:cs typeface="Arial" panose="020B0604020202020204" pitchFamily="34" charset="0"/>
              </a:rPr>
              <a:t>需求响应管理</a:t>
            </a:r>
            <a:r>
              <a:rPr lang="en-US" altLang="zh-CN" sz="1200" dirty="0">
                <a:solidFill>
                  <a:prstClr val="white"/>
                </a:solidFill>
                <a:ea typeface="宋体" panose="02010600030101010101" pitchFamily="2" charset="-122"/>
                <a:cs typeface="Arial" panose="020B0604020202020204" pitchFamily="34" charset="0"/>
              </a:rPr>
              <a:t>(DRM</a:t>
            </a:r>
            <a:r>
              <a:rPr lang="zh-CN" altLang="en-US" sz="1200" dirty="0">
                <a:solidFill>
                  <a:prstClr val="white"/>
                </a:solidFill>
                <a:ea typeface="宋体" panose="02010600030101010101" pitchFamily="2" charset="-122"/>
                <a:cs typeface="Arial" panose="020B0604020202020204" pitchFamily="34" charset="0"/>
              </a:rPr>
              <a:t>）是智能电网的主要特征之一。</a:t>
            </a:r>
            <a:r>
              <a:rPr lang="en-US" altLang="zh-CN" sz="1200" dirty="0">
                <a:solidFill>
                  <a:prstClr val="white"/>
                </a:solidFill>
                <a:ea typeface="宋体" panose="02010600030101010101" pitchFamily="2" charset="-122"/>
                <a:cs typeface="Arial" panose="020B0604020202020204" pitchFamily="34" charset="0"/>
              </a:rPr>
              <a:t>DRM</a:t>
            </a:r>
            <a:r>
              <a:rPr lang="zh-CN" altLang="en-US" sz="1200" dirty="0">
                <a:solidFill>
                  <a:prstClr val="white"/>
                </a:solidFill>
                <a:ea typeface="宋体" panose="02010600030101010101" pitchFamily="2" charset="-122"/>
                <a:cs typeface="Arial" panose="020B0604020202020204" pitchFamily="34" charset="0"/>
              </a:rPr>
              <a:t>是指为控制客户端能耗而实现的例行程序，目的是提高能源效率与降低成本。</a:t>
            </a:r>
            <a:r>
              <a:rPr lang="en-US" altLang="zh-CN" sz="1200" dirty="0">
                <a:solidFill>
                  <a:prstClr val="white"/>
                </a:solidFill>
                <a:ea typeface="宋体" panose="02010600030101010101" pitchFamily="2" charset="-122"/>
                <a:cs typeface="Arial" panose="020B0604020202020204" pitchFamily="34" charset="0"/>
              </a:rPr>
              <a:t>DRM</a:t>
            </a:r>
            <a:r>
              <a:rPr lang="zh-CN" altLang="en-US" sz="1200" dirty="0">
                <a:solidFill>
                  <a:prstClr val="white"/>
                </a:solidFill>
                <a:ea typeface="宋体" panose="02010600030101010101" pitchFamily="2" charset="-122"/>
                <a:cs typeface="Arial" panose="020B0604020202020204" pitchFamily="34" charset="0"/>
              </a:rPr>
              <a:t>的主要目标是降低峰值与均值的比率和平衡电力供求</a:t>
            </a:r>
            <a:endParaRPr kumimoji="0" lang="en-US" altLang="zh-CN" sz="1200" b="0" i="0" u="none" strike="noStrike" kern="1200" cap="none" spc="0" normalizeH="0" baseline="0" noProof="0" dirty="0">
              <a:ln>
                <a:noFill/>
              </a:ln>
              <a:solidFill>
                <a:prstClr val="white"/>
              </a:solidFill>
              <a:effectLst/>
              <a:uLnTx/>
              <a:uFillTx/>
              <a:latin typeface="Calibri Light"/>
              <a:ea typeface="宋体" panose="02010600030101010101" pitchFamily="2" charset="-122"/>
              <a:cs typeface="Arial" panose="020B0604020202020204" pitchFamily="34" charset="0"/>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866" t="4638" r="6000" b="12851"/>
          <a:stretch/>
        </p:blipFill>
        <p:spPr>
          <a:xfrm>
            <a:off x="156052" y="1050208"/>
            <a:ext cx="5242019" cy="4033460"/>
          </a:xfrm>
          <a:prstGeom prst="rect">
            <a:avLst/>
          </a:prstGeom>
        </p:spPr>
      </p:pic>
    </p:spTree>
    <p:extLst>
      <p:ext uri="{BB962C8B-B14F-4D97-AF65-F5344CB8AC3E}">
        <p14:creationId xmlns:p14="http://schemas.microsoft.com/office/powerpoint/2010/main" val="383736634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0" y="150123"/>
            <a:ext cx="7874000" cy="3262759"/>
          </a:xfrm>
          <a:prstGeom prst="rect">
            <a:avLst/>
          </a:prstGeom>
        </p:spPr>
      </p:pic>
      <p:sp>
        <p:nvSpPr>
          <p:cNvPr id="5" name="文本框 4"/>
          <p:cNvSpPr txBox="1"/>
          <p:nvPr/>
        </p:nvSpPr>
        <p:spPr>
          <a:xfrm>
            <a:off x="771884" y="150124"/>
            <a:ext cx="1585819"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rPr>
              <a:t>INNOVATION</a:t>
            </a:r>
            <a:endParaRPr kumimoji="0" lang="zh-CN" altLang="en-US" sz="16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86" name="文本框 85"/>
          <p:cNvSpPr txBox="1"/>
          <p:nvPr/>
        </p:nvSpPr>
        <p:spPr>
          <a:xfrm>
            <a:off x="257458" y="3412882"/>
            <a:ext cx="1755545" cy="36933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zh-CN" sz="1800" b="1" dirty="0">
                <a:solidFill>
                  <a:srgbClr val="406CB3"/>
                </a:solidFill>
                <a:latin typeface="微软雅黑" panose="020B0503020204020204" charset="-122"/>
                <a:ea typeface="微软雅黑" panose="020B0503020204020204" charset="-122"/>
              </a:rPr>
              <a:t>INNOVATION</a:t>
            </a:r>
            <a:endParaRPr kumimoji="0" lang="zh-CN" altLang="en-US" sz="1800" b="1" i="0" u="none" strike="noStrike" kern="1200" cap="none" spc="0" normalizeH="0" baseline="0" noProof="0" dirty="0">
              <a:ln>
                <a:noFill/>
              </a:ln>
              <a:solidFill>
                <a:srgbClr val="406CB3"/>
              </a:solidFill>
              <a:effectLst/>
              <a:uLnTx/>
              <a:uFillTx/>
              <a:latin typeface="微软雅黑" panose="020B0503020204020204" charset="-122"/>
              <a:ea typeface="微软雅黑" panose="020B0503020204020204" charset="-122"/>
              <a:cs typeface="+mn-cs"/>
            </a:endParaRPr>
          </a:p>
        </p:txBody>
      </p:sp>
      <p:sp>
        <p:nvSpPr>
          <p:cNvPr id="87" name="矩形 86"/>
          <p:cNvSpPr/>
          <p:nvPr/>
        </p:nvSpPr>
        <p:spPr>
          <a:xfrm>
            <a:off x="257458" y="3693202"/>
            <a:ext cx="7052552" cy="1384995"/>
          </a:xfrm>
          <a:prstGeom prst="rect">
            <a:avLst/>
          </a:prstGeom>
        </p:spPr>
        <p:txBody>
          <a:bodyPr wrap="square">
            <a:spAutoFit/>
          </a:bodyPr>
          <a:lstStyle/>
          <a:p>
            <a:pPr lvl="0">
              <a:lnSpc>
                <a:spcPct val="150000"/>
              </a:lnSpc>
              <a:defRPr/>
            </a:pPr>
            <a:r>
              <a:rPr lang="zh-CN" altLang="en-US" sz="1400" dirty="0">
                <a:solidFill>
                  <a:prstClr val="black">
                    <a:lumMod val="85000"/>
                    <a:lumOff val="15000"/>
                  </a:prstClr>
                </a:solidFill>
                <a:ea typeface="宋体" panose="02010600030101010101" pitchFamily="2" charset="-122"/>
                <a:cs typeface="Arial" panose="020B0604020202020204" pitchFamily="34" charset="0"/>
              </a:rPr>
              <a:t>大多数现存研究都集中在只存在一家公用事业公司的情况。但随着开发能源市场和新型可再生能源的发展，住宅用户可以很容易地从多家公用事业公司获得电力，这将使得公用事业公司和住宅用户之间的交互成为一个极具挑战性的难题。</a:t>
            </a:r>
            <a:endParaRPr lang="en-US" altLang="zh-CN" sz="1400" dirty="0">
              <a:solidFill>
                <a:prstClr val="black">
                  <a:lumMod val="85000"/>
                  <a:lumOff val="15000"/>
                </a:prstClr>
              </a:solidFill>
              <a:ea typeface="宋体" panose="02010600030101010101" pitchFamily="2" charset="-122"/>
              <a:cs typeface="Arial" panose="020B0604020202020204" pitchFamily="34" charset="0"/>
            </a:endParaRPr>
          </a:p>
          <a:p>
            <a:pPr lvl="0">
              <a:lnSpc>
                <a:spcPct val="150000"/>
              </a:lnSpc>
              <a:defRPr/>
            </a:pPr>
            <a:r>
              <a:rPr lang="zh-CN" altLang="en-US" sz="1400" dirty="0">
                <a:solidFill>
                  <a:prstClr val="black">
                    <a:lumMod val="85000"/>
                    <a:lumOff val="15000"/>
                  </a:prstClr>
                </a:solidFill>
                <a:ea typeface="宋体" panose="02010600030101010101" pitchFamily="2" charset="-122"/>
                <a:cs typeface="Arial" panose="020B0604020202020204" pitchFamily="34" charset="0"/>
              </a:rPr>
              <a:t>因此，有必要对多家公用事业公司的</a:t>
            </a:r>
            <a:r>
              <a:rPr lang="en-US" altLang="zh-CN" sz="1400" dirty="0">
                <a:solidFill>
                  <a:prstClr val="black">
                    <a:lumMod val="85000"/>
                    <a:lumOff val="15000"/>
                  </a:prstClr>
                </a:solidFill>
                <a:ea typeface="宋体" panose="02010600030101010101" pitchFamily="2" charset="-122"/>
                <a:cs typeface="Arial" panose="020B0604020202020204" pitchFamily="34" charset="0"/>
              </a:rPr>
              <a:t>DRM</a:t>
            </a:r>
            <a:r>
              <a:rPr lang="zh-CN" altLang="en-US" sz="1400" dirty="0">
                <a:solidFill>
                  <a:prstClr val="black">
                    <a:lumMod val="85000"/>
                    <a:lumOff val="15000"/>
                  </a:prstClr>
                </a:solidFill>
                <a:ea typeface="宋体" panose="02010600030101010101" pitchFamily="2" charset="-122"/>
                <a:cs typeface="Arial" panose="020B0604020202020204" pitchFamily="34" charset="0"/>
              </a:rPr>
              <a:t>问题进行研究。</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Calibri Light"/>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774595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99397" y="3712440"/>
            <a:ext cx="4231030" cy="369332"/>
          </a:xfrm>
          <a:prstGeom prst="rect">
            <a:avLst/>
          </a:prstGeom>
          <a:noFill/>
        </p:spPr>
        <p:txBody>
          <a:bodyPr wrap="none" rtlCol="0">
            <a:spAutoFit/>
          </a:bodyPr>
          <a:lstStyle/>
          <a:p>
            <a:pPr lvl="0"/>
            <a:r>
              <a:rPr lang="en-US" altLang="zh-CN" sz="1800" b="1" dirty="0">
                <a:solidFill>
                  <a:srgbClr val="406CB3"/>
                </a:solidFill>
                <a:latin typeface="微软雅黑"/>
                <a:ea typeface="微软雅黑"/>
              </a:rPr>
              <a:t>PRELIMINARIES OF GAME THEORY</a:t>
            </a:r>
          </a:p>
        </p:txBody>
      </p:sp>
      <p:sp>
        <p:nvSpPr>
          <p:cNvPr id="4" name="矩形 3"/>
          <p:cNvSpPr/>
          <p:nvPr/>
        </p:nvSpPr>
        <p:spPr>
          <a:xfrm>
            <a:off x="319405" y="3007360"/>
            <a:ext cx="920750" cy="64389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zh-CN" sz="2400" b="1" dirty="0">
                <a:solidFill>
                  <a:srgbClr val="406CB3"/>
                </a:solidFill>
                <a:latin typeface="叶根友行书(繁)08" panose="02010601030101010101" charset="-122"/>
                <a:ea typeface="叶根友行书(繁)08" panose="02010601030101010101" charset="-122"/>
              </a:rPr>
              <a:t>02</a:t>
            </a:r>
            <a:endParaRPr kumimoji="0" lang="zh-CN" altLang="en-US" sz="2400" b="1" i="0" u="none" strike="noStrike" kern="1200" cap="none" spc="0" normalizeH="0" baseline="0" noProof="0" dirty="0">
              <a:ln>
                <a:noFill/>
              </a:ln>
              <a:solidFill>
                <a:srgbClr val="406CB3"/>
              </a:solidFill>
              <a:effectLst/>
              <a:uLnTx/>
              <a:uFillTx/>
              <a:latin typeface="叶根友行书(繁)08" panose="02010601030101010101" charset="-122"/>
              <a:ea typeface="叶根友行书(繁)08" panose="02010601030101010101" charset="-122"/>
              <a:cs typeface="+mn-cs"/>
            </a:endParaRPr>
          </a:p>
        </p:txBody>
      </p:sp>
    </p:spTree>
    <p:extLst>
      <p:ext uri="{BB962C8B-B14F-4D97-AF65-F5344CB8AC3E}">
        <p14:creationId xmlns:p14="http://schemas.microsoft.com/office/powerpoint/2010/main" val="2802779458"/>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71884" y="150124"/>
            <a:ext cx="3101555" cy="338554"/>
          </a:xfrm>
          <a:prstGeom prst="rect">
            <a:avLst/>
          </a:prstGeom>
          <a:noFill/>
        </p:spPr>
        <p:txBody>
          <a:bodyPr wrap="none" rtlCol="0">
            <a:spAutoFit/>
          </a:bodyPr>
          <a:lstStyle/>
          <a:p>
            <a:pPr lvl="0"/>
            <a:r>
              <a:rPr lang="en-US" altLang="zh-CN" sz="1600" b="1" dirty="0">
                <a:solidFill>
                  <a:srgbClr val="406CB3"/>
                </a:solidFill>
                <a:latin typeface="微软雅黑" panose="020B0503020204020204" charset="-122"/>
                <a:ea typeface="微软雅黑" panose="020B0503020204020204" charset="-122"/>
              </a:rPr>
              <a:t>NON-COORPERATIVE GAME</a:t>
            </a:r>
            <a:endParaRPr lang="zh-CN" altLang="en-US" sz="1600" b="1" dirty="0">
              <a:solidFill>
                <a:srgbClr val="406CB3"/>
              </a:solidFill>
              <a:latin typeface="微软雅黑" panose="020B0503020204020204" charset="-122"/>
              <a:ea typeface="微软雅黑" panose="020B0503020204020204" charset="-122"/>
            </a:endParaRPr>
          </a:p>
        </p:txBody>
      </p:sp>
      <p:sp>
        <p:nvSpPr>
          <p:cNvPr id="18" name="矩形 17"/>
          <p:cNvSpPr/>
          <p:nvPr/>
        </p:nvSpPr>
        <p:spPr>
          <a:xfrm>
            <a:off x="403311" y="488679"/>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sp>
        <p:nvSpPr>
          <p:cNvPr id="19" name="矩形 18"/>
          <p:cNvSpPr/>
          <p:nvPr/>
        </p:nvSpPr>
        <p:spPr>
          <a:xfrm>
            <a:off x="155643" y="272362"/>
            <a:ext cx="368572" cy="368573"/>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a:ln>
                <a:noFill/>
              </a:ln>
              <a:solidFill>
                <a:prstClr val="white"/>
              </a:solidFill>
              <a:effectLst/>
              <a:uLnTx/>
              <a:uFillTx/>
              <a:latin typeface="Arial" panose="020B0604020202020204"/>
              <a:ea typeface="微软雅黑 Light"/>
              <a:cs typeface="+mn-cs"/>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109" y="1386045"/>
            <a:ext cx="5833780" cy="3290528"/>
          </a:xfrm>
          <a:prstGeom prst="rect">
            <a:avLst/>
          </a:prstGeom>
        </p:spPr>
      </p:pic>
      <p:sp>
        <p:nvSpPr>
          <p:cNvPr id="3" name="矩形 2"/>
          <p:cNvSpPr/>
          <p:nvPr/>
        </p:nvSpPr>
        <p:spPr>
          <a:xfrm rot="2700000">
            <a:off x="5350445" y="1435033"/>
            <a:ext cx="309744" cy="3097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Light"/>
              <a:ea typeface="微软雅黑 Light"/>
              <a:cs typeface="+mn-cs"/>
            </a:endParaRPr>
          </a:p>
        </p:txBody>
      </p:sp>
      <p:sp>
        <p:nvSpPr>
          <p:cNvPr id="35" name="文本框 34"/>
          <p:cNvSpPr txBox="1"/>
          <p:nvPr/>
        </p:nvSpPr>
        <p:spPr>
          <a:xfrm>
            <a:off x="5724338" y="1347263"/>
            <a:ext cx="800219"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406CB3"/>
                </a:solidFill>
                <a:effectLst/>
                <a:uLnTx/>
                <a:uFillTx/>
                <a:latin typeface="微软雅黑"/>
                <a:ea typeface="微软雅黑"/>
                <a:cs typeface="+mn-cs"/>
              </a:rPr>
              <a:t>组成</a:t>
            </a:r>
          </a:p>
        </p:txBody>
      </p:sp>
      <p:sp>
        <p:nvSpPr>
          <p:cNvPr id="36" name="矩形 35"/>
          <p:cNvSpPr/>
          <p:nvPr/>
        </p:nvSpPr>
        <p:spPr>
          <a:xfrm>
            <a:off x="5286294" y="1919713"/>
            <a:ext cx="3801541" cy="584775"/>
          </a:xfrm>
          <a:prstGeom prst="rect">
            <a:avLst/>
          </a:prstGeom>
        </p:spPr>
        <p:txBody>
          <a:bodyPr wrap="square">
            <a:spAutoFit/>
          </a:bodyPr>
          <a:lstStyle/>
          <a:p>
            <a:pPr lvl="0" algn="just"/>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参与者集合</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N={1</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2</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…n}</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是一个参与者的标识</a:t>
            </a:r>
            <a:endPar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452" b="6835"/>
          <a:stretch>
            <a:fillRect/>
          </a:stretch>
        </p:blipFill>
        <p:spPr>
          <a:xfrm>
            <a:off x="403311" y="1538302"/>
            <a:ext cx="4285421" cy="2673775"/>
          </a:xfrm>
          <a:prstGeom prst="rect">
            <a:avLst/>
          </a:prstGeom>
        </p:spPr>
      </p:pic>
      <p:sp>
        <p:nvSpPr>
          <p:cNvPr id="8" name="文本框 7"/>
          <p:cNvSpPr txBox="1"/>
          <p:nvPr/>
        </p:nvSpPr>
        <p:spPr>
          <a:xfrm>
            <a:off x="2322661" y="528272"/>
            <a:ext cx="4545278" cy="646331"/>
          </a:xfrm>
          <a:prstGeom prst="rect">
            <a:avLst/>
          </a:prstGeom>
          <a:noFill/>
        </p:spPr>
        <p:txBody>
          <a:bodyPr wrap="square" rtlCol="0">
            <a:spAutoFit/>
          </a:bodyPr>
          <a:lstStyle/>
          <a:p>
            <a:r>
              <a:rPr lang="zh-CN" altLang="en-US" sz="1800" b="1" dirty="0">
                <a:latin typeface="宋体" panose="02010600030101010101" pitchFamily="2" charset="-122"/>
                <a:ea typeface="宋体" panose="02010600030101010101" pitchFamily="2" charset="-122"/>
              </a:rPr>
              <a:t>非合作博弈是指在策略环境下，非合作的框架把所有的人的行动都当成是个别行动。</a:t>
            </a:r>
          </a:p>
        </p:txBody>
      </p:sp>
      <p:sp>
        <p:nvSpPr>
          <p:cNvPr id="9" name="矩形 8"/>
          <p:cNvSpPr/>
          <p:nvPr/>
        </p:nvSpPr>
        <p:spPr>
          <a:xfrm>
            <a:off x="5286294" y="2587649"/>
            <a:ext cx="3829060" cy="1323439"/>
          </a:xfrm>
          <a:prstGeom prst="rect">
            <a:avLst/>
          </a:prstGeom>
        </p:spPr>
        <p:txBody>
          <a:bodyPr wrap="square">
            <a:spAutoFit/>
          </a:bodyPr>
          <a:lstStyle/>
          <a:p>
            <a:pPr lvl="0" algn="just"/>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策略集</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：参与者</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在一个博弈中从其策略集</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中选择策略</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X</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en-US" altLang="zh-CN" sz="1600" kern="100" baseline="30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n</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代表博弈的策略空间。</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是策略向量，</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是参与者</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的策略，</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en-US" altLang="zh-CN" sz="1600" kern="1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是所有其他参与者的策略</a:t>
            </a:r>
            <a:endPar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endParaRPr>
          </a:p>
        </p:txBody>
      </p:sp>
      <p:sp>
        <p:nvSpPr>
          <p:cNvPr id="10" name="矩形 9"/>
          <p:cNvSpPr/>
          <p:nvPr/>
        </p:nvSpPr>
        <p:spPr>
          <a:xfrm>
            <a:off x="5286294" y="3994249"/>
            <a:ext cx="3857706" cy="584775"/>
          </a:xfrm>
          <a:prstGeom prst="rect">
            <a:avLst/>
          </a:prstGeom>
        </p:spPr>
        <p:txBody>
          <a:bodyPr wrap="square">
            <a:spAutoFit/>
          </a:bodyPr>
          <a:lstStyle/>
          <a:p>
            <a:pPr lvl="0" algn="just"/>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效用集</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u</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u={u</a:t>
            </a:r>
            <a:r>
              <a:rPr lang="en-US" altLang="zh-CN" sz="1600" kern="1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1</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u</a:t>
            </a:r>
            <a:r>
              <a:rPr lang="en-US" altLang="zh-CN" sz="1600" kern="1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2</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u</a:t>
            </a:r>
            <a:r>
              <a:rPr lang="en-US" altLang="zh-CN" sz="1600" kern="100" baseline="-250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…u</a:t>
            </a:r>
            <a:r>
              <a:rPr lang="en-US" altLang="zh-CN" sz="1600" kern="100" baseline="-25000" dirty="0">
                <a:solidFill>
                  <a:prstClr val="black"/>
                </a:solidFill>
                <a:latin typeface="宋体" panose="02010600030101010101" pitchFamily="2" charset="-122"/>
                <a:ea typeface="宋体" panose="02010600030101010101" pitchFamily="2" charset="-122"/>
                <a:cs typeface="Times New Roman" panose="02020603050405020304" pitchFamily="18" charset="0"/>
              </a:rPr>
              <a:t>n</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，参与者</a:t>
            </a:r>
            <a:r>
              <a:rPr lang="en-US" altLang="zh-CN" sz="1600" kern="100" dirty="0" err="1">
                <a:solidFill>
                  <a:prstClr val="black"/>
                </a:solidFill>
                <a:latin typeface="宋体" panose="02010600030101010101" pitchFamily="2" charset="-122"/>
                <a:ea typeface="宋体" panose="02010600030101010101" pitchFamily="2" charset="-122"/>
                <a:cs typeface="Times New Roman" panose="02020603050405020304" pitchFamily="18" charset="0"/>
              </a:rPr>
              <a:t>i</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的效用取决于策略向量</a:t>
            </a:r>
            <a:r>
              <a:rPr lang="en-US"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s</a:t>
            </a:r>
            <a:r>
              <a:rPr lang="zh-CN" altLang="zh-CN" sz="1600" kern="100" dirty="0">
                <a:solidFill>
                  <a:prstClr val="black"/>
                </a:solidFill>
                <a:latin typeface="宋体" panose="02010600030101010101" pitchFamily="2" charset="-122"/>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349958851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0"/>
      <p:bldP spid="9" grpId="0"/>
      <p:bldP spid="10" grpId="0"/>
    </p:bldLst>
  </p:timing>
</p:sld>
</file>

<file path=ppt/theme/theme1.xml><?xml version="1.0" encoding="utf-8"?>
<a:theme xmlns:a="http://schemas.openxmlformats.org/drawingml/2006/main" name="Office 主题">
  <a:themeElements>
    <a:clrScheme name="水彩时尚">
      <a:dk1>
        <a:sysClr val="windowText" lastClr="000000"/>
      </a:dk1>
      <a:lt1>
        <a:sysClr val="window" lastClr="FFFFFF"/>
      </a:lt1>
      <a:dk2>
        <a:srgbClr val="44546A"/>
      </a:dk2>
      <a:lt2>
        <a:srgbClr val="E7E6E6"/>
      </a:lt2>
      <a:accent1>
        <a:srgbClr val="406CB3"/>
      </a:accent1>
      <a:accent2>
        <a:srgbClr val="6EBDE9"/>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633</TotalTime>
  <Words>2648</Words>
  <Application>Microsoft Office PowerPoint</Application>
  <PresentationFormat>全屏显示(16:9)</PresentationFormat>
  <Paragraphs>273</Paragraphs>
  <Slides>43</Slides>
  <Notes>0</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熊猫哒哒</dc:creator>
  <cp:lastModifiedBy>pc</cp:lastModifiedBy>
  <cp:revision>206</cp:revision>
  <dcterms:created xsi:type="dcterms:W3CDTF">2016-09-10T16:03:00Z</dcterms:created>
  <dcterms:modified xsi:type="dcterms:W3CDTF">2017-12-25T05:51:42Z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